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351" r:id="rId2"/>
    <p:sldId id="352" r:id="rId3"/>
    <p:sldId id="398" r:id="rId4"/>
    <p:sldId id="367" r:id="rId5"/>
    <p:sldId id="373" r:id="rId6"/>
    <p:sldId id="382" r:id="rId7"/>
    <p:sldId id="401" r:id="rId8"/>
    <p:sldId id="378" r:id="rId9"/>
    <p:sldId id="354" r:id="rId10"/>
    <p:sldId id="403" r:id="rId11"/>
    <p:sldId id="408" r:id="rId12"/>
    <p:sldId id="369" r:id="rId13"/>
    <p:sldId id="407" r:id="rId14"/>
    <p:sldId id="412" r:id="rId15"/>
    <p:sldId id="383" r:id="rId16"/>
    <p:sldId id="370" r:id="rId17"/>
    <p:sldId id="410" r:id="rId18"/>
    <p:sldId id="414" r:id="rId19"/>
    <p:sldId id="413" r:id="rId20"/>
    <p:sldId id="392" r:id="rId21"/>
    <p:sldId id="371" r:id="rId22"/>
    <p:sldId id="411" r:id="rId23"/>
    <p:sldId id="359" r:id="rId24"/>
    <p:sldId id="416" r:id="rId25"/>
    <p:sldId id="393" r:id="rId26"/>
    <p:sldId id="417"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Jon Cracknell" initials="JC [7]" lastIdx="1" clrIdx="6"/>
  <p:cmAuthor id="1" name="Jon Cracknell" initials="JC" lastIdx="1" clrIdx="0"/>
  <p:cmAuthor id="8" name="Jon Cracknell" initials="JC [8]" lastIdx="1" clrIdx="7"/>
  <p:cmAuthor id="2" name="Jon Cracknell" initials="JC [2]" lastIdx="1" clrIdx="1"/>
  <p:cmAuthor id="9" name="Jon Cracknell" initials="JC [9]" lastIdx="1" clrIdx="8"/>
  <p:cmAuthor id="3" name="Jon Cracknell" initials="JC [3]" lastIdx="0" clrIdx="2"/>
  <p:cmAuthor id="4" name="Jon Cracknell" initials="JC [4]" lastIdx="1" clrIdx="3"/>
  <p:cmAuthor id="5" name="Jon Cracknell" initials="JC [5]" lastIdx="1" clrIdx="4"/>
  <p:cmAuthor id="6" name="Jon Cracknell" initials="JC [6]" lastIdx="1" clrIdx="5"/>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2383F"/>
    <a:srgbClr val="56758B"/>
    <a:srgbClr val="FFFFFF"/>
    <a:srgbClr val="E238B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843" autoAdjust="0"/>
    <p:restoredTop sz="94660"/>
  </p:normalViewPr>
  <p:slideViewPr>
    <p:cSldViewPr snapToGrid="0">
      <p:cViewPr varScale="1">
        <p:scale>
          <a:sx n="109" d="100"/>
          <a:sy n="109" d="100"/>
        </p:scale>
        <p:origin x="678" y="108"/>
      </p:cViewPr>
      <p:guideLst/>
    </p:cSldViewPr>
  </p:slideViewPr>
  <p:notesTextViewPr>
    <p:cViewPr>
      <p:scale>
        <a:sx n="1" d="1"/>
        <a:sy n="1" d="1"/>
      </p:scale>
      <p:origin x="0" y="0"/>
    </p:cViewPr>
  </p:notesTextViewPr>
  <p:notesViewPr>
    <p:cSldViewPr snapToGrid="0">
      <p:cViewPr varScale="1">
        <p:scale>
          <a:sx n="83" d="100"/>
          <a:sy n="83" d="100"/>
        </p:scale>
        <p:origin x="3930" y="9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F07963-0FEE-46C2-8DD1-BA8BB4B0EBB7}" type="datetimeFigureOut">
              <a:rPr lang="en-GB" smtClean="0"/>
              <a:t>15/05/2020</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2A3364E-40B0-456B-A0EF-7A5B0C4F96A7}" type="slidenum">
              <a:rPr lang="en-GB" smtClean="0"/>
              <a:t>‹#›</a:t>
            </a:fld>
            <a:endParaRPr lang="en-GB"/>
          </a:p>
        </p:txBody>
      </p:sp>
    </p:spTree>
    <p:extLst>
      <p:ext uri="{BB962C8B-B14F-4D97-AF65-F5344CB8AC3E}">
        <p14:creationId xmlns:p14="http://schemas.microsoft.com/office/powerpoint/2010/main" val="15024286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3A089D58-1C20-F14B-BC12-784A001F47E8}" type="slidenum">
              <a:rPr lang="en-GB" smtClean="0"/>
              <a:t>1</a:t>
            </a:fld>
            <a:endParaRPr lang="en-GB" dirty="0"/>
          </a:p>
        </p:txBody>
      </p:sp>
    </p:spTree>
    <p:extLst>
      <p:ext uri="{BB962C8B-B14F-4D97-AF65-F5344CB8AC3E}">
        <p14:creationId xmlns:p14="http://schemas.microsoft.com/office/powerpoint/2010/main" val="11783201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3A089D58-1C20-F14B-BC12-784A001F47E8}" type="slidenum">
              <a:rPr lang="en-GB" smtClean="0"/>
              <a:t>2</a:t>
            </a:fld>
            <a:endParaRPr lang="en-GB" dirty="0"/>
          </a:p>
        </p:txBody>
      </p:sp>
    </p:spTree>
    <p:extLst>
      <p:ext uri="{BB962C8B-B14F-4D97-AF65-F5344CB8AC3E}">
        <p14:creationId xmlns:p14="http://schemas.microsoft.com/office/powerpoint/2010/main" val="11783201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3A089D58-1C20-F14B-BC12-784A001F47E8}" type="slidenum">
              <a:rPr lang="en-GB" smtClean="0"/>
              <a:t>3</a:t>
            </a:fld>
            <a:endParaRPr lang="en-GB" dirty="0"/>
          </a:p>
        </p:txBody>
      </p:sp>
    </p:spTree>
    <p:extLst>
      <p:ext uri="{BB962C8B-B14F-4D97-AF65-F5344CB8AC3E}">
        <p14:creationId xmlns:p14="http://schemas.microsoft.com/office/powerpoint/2010/main" val="11783201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GB" dirty="0"/>
              <a:t>Methodology:</a:t>
            </a:r>
            <a:r>
              <a:rPr lang="en-GB" baseline="0" dirty="0"/>
              <a:t> did we apply a leave /remain filter </a:t>
            </a:r>
            <a:r>
              <a:rPr lang="mr-IN" baseline="0" dirty="0"/>
              <a:t>–</a:t>
            </a:r>
            <a:r>
              <a:rPr lang="en-GB" baseline="0" dirty="0"/>
              <a:t> </a:t>
            </a:r>
            <a:r>
              <a:rPr lang="en-GB" baseline="0" dirty="0" err="1"/>
              <a:t>clarfiy</a:t>
            </a:r>
            <a:r>
              <a:rPr lang="en-GB" baseline="0" dirty="0"/>
              <a:t>. </a:t>
            </a:r>
          </a:p>
          <a:p>
            <a:endParaRPr lang="en-GB" baseline="0" dirty="0"/>
          </a:p>
          <a:p>
            <a:endParaRPr lang="en-GB" baseline="0" dirty="0"/>
          </a:p>
          <a:p>
            <a:r>
              <a:rPr lang="en-GB" baseline="0" dirty="0"/>
              <a:t>[Settlers not screened on leave / remain but </a:t>
            </a:r>
            <a:r>
              <a:rPr lang="en-GB" baseline="0" dirty="0" err="1"/>
              <a:t>soc</a:t>
            </a:r>
            <a:r>
              <a:rPr lang="en-GB" baseline="0" dirty="0"/>
              <a:t> grade D]</a:t>
            </a:r>
          </a:p>
          <a:p>
            <a:endParaRPr lang="en-GB" baseline="0" dirty="0"/>
          </a:p>
          <a:p>
            <a:r>
              <a:rPr lang="en-GB" baseline="0" dirty="0"/>
              <a:t>Remain screened out </a:t>
            </a:r>
          </a:p>
          <a:p>
            <a:r>
              <a:rPr lang="en-GB" baseline="0" dirty="0"/>
              <a:t>[Pioneers prospectors] </a:t>
            </a:r>
          </a:p>
        </p:txBody>
      </p:sp>
      <p:sp>
        <p:nvSpPr>
          <p:cNvPr id="4" name="Slide Number Placeholder 3"/>
          <p:cNvSpPr>
            <a:spLocks noGrp="1"/>
          </p:cNvSpPr>
          <p:nvPr>
            <p:ph type="sldNum" sz="quarter" idx="10"/>
          </p:nvPr>
        </p:nvSpPr>
        <p:spPr/>
        <p:txBody>
          <a:bodyPr/>
          <a:lstStyle/>
          <a:p>
            <a:fld id="{3A089D58-1C20-F14B-BC12-784A001F47E8}" type="slidenum">
              <a:rPr lang="en-GB" smtClean="0"/>
              <a:t>4</a:t>
            </a:fld>
            <a:endParaRPr lang="en-GB" dirty="0"/>
          </a:p>
        </p:txBody>
      </p:sp>
    </p:spTree>
    <p:extLst>
      <p:ext uri="{BB962C8B-B14F-4D97-AF65-F5344CB8AC3E}">
        <p14:creationId xmlns:p14="http://schemas.microsoft.com/office/powerpoint/2010/main" val="11783201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3A089D58-1C20-F14B-BC12-784A001F47E8}" type="slidenum">
              <a:rPr lang="en-GB" smtClean="0"/>
              <a:t>5</a:t>
            </a:fld>
            <a:endParaRPr lang="en-GB" dirty="0"/>
          </a:p>
        </p:txBody>
      </p:sp>
    </p:spTree>
    <p:extLst>
      <p:ext uri="{BB962C8B-B14F-4D97-AF65-F5344CB8AC3E}">
        <p14:creationId xmlns:p14="http://schemas.microsoft.com/office/powerpoint/2010/main" val="11783201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3A089D58-1C20-F14B-BC12-784A001F47E8}" type="slidenum">
              <a:rPr lang="en-GB" smtClean="0"/>
              <a:t>6</a:t>
            </a:fld>
            <a:endParaRPr lang="en-GB" dirty="0"/>
          </a:p>
        </p:txBody>
      </p:sp>
    </p:spTree>
    <p:extLst>
      <p:ext uri="{BB962C8B-B14F-4D97-AF65-F5344CB8AC3E}">
        <p14:creationId xmlns:p14="http://schemas.microsoft.com/office/powerpoint/2010/main" val="11783201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baseline="0" dirty="0"/>
          </a:p>
          <a:p>
            <a:endParaRPr lang="en-GB" dirty="0"/>
          </a:p>
          <a:p>
            <a:endParaRPr lang="en-GB" dirty="0"/>
          </a:p>
          <a:p>
            <a:endParaRPr lang="en-GB" dirty="0"/>
          </a:p>
          <a:p>
            <a:endParaRPr lang="en-GB" dirty="0"/>
          </a:p>
        </p:txBody>
      </p:sp>
      <p:sp>
        <p:nvSpPr>
          <p:cNvPr id="4" name="Slide Number Placeholder 3"/>
          <p:cNvSpPr>
            <a:spLocks noGrp="1"/>
          </p:cNvSpPr>
          <p:nvPr>
            <p:ph type="sldNum" sz="quarter" idx="10"/>
          </p:nvPr>
        </p:nvSpPr>
        <p:spPr/>
        <p:txBody>
          <a:bodyPr/>
          <a:lstStyle/>
          <a:p>
            <a:fld id="{3A089D58-1C20-F14B-BC12-784A001F47E8}" type="slidenum">
              <a:rPr lang="en-GB" smtClean="0"/>
              <a:t>7</a:t>
            </a:fld>
            <a:endParaRPr lang="en-GB" dirty="0"/>
          </a:p>
        </p:txBody>
      </p:sp>
    </p:spTree>
    <p:extLst>
      <p:ext uri="{BB962C8B-B14F-4D97-AF65-F5344CB8AC3E}">
        <p14:creationId xmlns:p14="http://schemas.microsoft.com/office/powerpoint/2010/main" val="11783201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b="0" dirty="0"/>
          </a:p>
        </p:txBody>
      </p:sp>
      <p:sp>
        <p:nvSpPr>
          <p:cNvPr id="4" name="Slide Number Placeholder 3"/>
          <p:cNvSpPr>
            <a:spLocks noGrp="1"/>
          </p:cNvSpPr>
          <p:nvPr>
            <p:ph type="sldNum" sz="quarter" idx="10"/>
          </p:nvPr>
        </p:nvSpPr>
        <p:spPr/>
        <p:txBody>
          <a:bodyPr/>
          <a:lstStyle/>
          <a:p>
            <a:fld id="{3A089D58-1C20-F14B-BC12-784A001F47E8}" type="slidenum">
              <a:rPr lang="en-GB" smtClean="0"/>
              <a:t>8</a:t>
            </a:fld>
            <a:endParaRPr lang="en-GB" dirty="0"/>
          </a:p>
        </p:txBody>
      </p:sp>
    </p:spTree>
    <p:extLst>
      <p:ext uri="{BB962C8B-B14F-4D97-AF65-F5344CB8AC3E}">
        <p14:creationId xmlns:p14="http://schemas.microsoft.com/office/powerpoint/2010/main" val="11783201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3A089D58-1C20-F14B-BC12-784A001F47E8}" type="slidenum">
              <a:rPr lang="en-GB" smtClean="0"/>
              <a:t>9</a:t>
            </a:fld>
            <a:endParaRPr lang="en-GB" dirty="0"/>
          </a:p>
        </p:txBody>
      </p:sp>
    </p:spTree>
    <p:extLst>
      <p:ext uri="{BB962C8B-B14F-4D97-AF65-F5344CB8AC3E}">
        <p14:creationId xmlns:p14="http://schemas.microsoft.com/office/powerpoint/2010/main" val="11783201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3A089D58-1C20-F14B-BC12-784A001F47E8}" type="slidenum">
              <a:rPr lang="en-GB" smtClean="0"/>
              <a:t>10</a:t>
            </a:fld>
            <a:endParaRPr lang="en-GB" dirty="0"/>
          </a:p>
        </p:txBody>
      </p:sp>
    </p:spTree>
    <p:extLst>
      <p:ext uri="{BB962C8B-B14F-4D97-AF65-F5344CB8AC3E}">
        <p14:creationId xmlns:p14="http://schemas.microsoft.com/office/powerpoint/2010/main" val="11783201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3A089D58-1C20-F14B-BC12-784A001F47E8}" type="slidenum">
              <a:rPr lang="en-GB" smtClean="0"/>
              <a:t>11</a:t>
            </a:fld>
            <a:endParaRPr lang="en-GB" dirty="0"/>
          </a:p>
        </p:txBody>
      </p:sp>
    </p:spTree>
    <p:extLst>
      <p:ext uri="{BB962C8B-B14F-4D97-AF65-F5344CB8AC3E}">
        <p14:creationId xmlns:p14="http://schemas.microsoft.com/office/powerpoint/2010/main" val="11783201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3A089D58-1C20-F14B-BC12-784A001F47E8}" type="slidenum">
              <a:rPr lang="en-GB" smtClean="0"/>
              <a:t>12</a:t>
            </a:fld>
            <a:endParaRPr lang="en-GB" dirty="0"/>
          </a:p>
        </p:txBody>
      </p:sp>
    </p:spTree>
    <p:extLst>
      <p:ext uri="{BB962C8B-B14F-4D97-AF65-F5344CB8AC3E}">
        <p14:creationId xmlns:p14="http://schemas.microsoft.com/office/powerpoint/2010/main" val="11783201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b="0" baseline="0" dirty="0"/>
          </a:p>
        </p:txBody>
      </p:sp>
      <p:sp>
        <p:nvSpPr>
          <p:cNvPr id="4" name="Slide Number Placeholder 3"/>
          <p:cNvSpPr>
            <a:spLocks noGrp="1"/>
          </p:cNvSpPr>
          <p:nvPr>
            <p:ph type="sldNum" sz="quarter" idx="10"/>
          </p:nvPr>
        </p:nvSpPr>
        <p:spPr/>
        <p:txBody>
          <a:bodyPr/>
          <a:lstStyle/>
          <a:p>
            <a:fld id="{3A089D58-1C20-F14B-BC12-784A001F47E8}" type="slidenum">
              <a:rPr lang="en-GB" smtClean="0"/>
              <a:t>13</a:t>
            </a:fld>
            <a:endParaRPr lang="en-GB" dirty="0"/>
          </a:p>
        </p:txBody>
      </p:sp>
    </p:spTree>
    <p:extLst>
      <p:ext uri="{BB962C8B-B14F-4D97-AF65-F5344CB8AC3E}">
        <p14:creationId xmlns:p14="http://schemas.microsoft.com/office/powerpoint/2010/main" val="11783201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GB" dirty="0"/>
              <a:t>Taken for granted</a:t>
            </a:r>
            <a:r>
              <a:rPr lang="en-GB" baseline="0" dirty="0"/>
              <a:t> [e.g. mi5] </a:t>
            </a:r>
            <a:r>
              <a:rPr lang="mr-IN" baseline="0" dirty="0"/>
              <a:t>–</a:t>
            </a:r>
            <a:r>
              <a:rPr lang="en-GB" baseline="0" dirty="0"/>
              <a:t> there are no pro-active health and safety officers. </a:t>
            </a:r>
          </a:p>
          <a:p>
            <a:endParaRPr lang="en-GB" baseline="0" dirty="0"/>
          </a:p>
          <a:p>
            <a:r>
              <a:rPr lang="en-GB" baseline="0" dirty="0"/>
              <a:t>‘protect me without keeping me involved’ </a:t>
            </a:r>
          </a:p>
          <a:p>
            <a:r>
              <a:rPr lang="en-GB" baseline="0" dirty="0"/>
              <a:t>‘is the state executing its duty of care? </a:t>
            </a:r>
          </a:p>
          <a:p>
            <a:endParaRPr lang="en-GB" baseline="0" dirty="0"/>
          </a:p>
          <a:p>
            <a:r>
              <a:rPr lang="en-GB" baseline="0" dirty="0"/>
              <a:t>[</a:t>
            </a:r>
            <a:r>
              <a:rPr lang="en-GB" b="1" baseline="0" dirty="0"/>
              <a:t>as potential frames] </a:t>
            </a:r>
            <a:endParaRPr lang="en-GB" baseline="0" dirty="0"/>
          </a:p>
          <a:p>
            <a:endParaRPr lang="en-GB" baseline="0" dirty="0"/>
          </a:p>
          <a:p>
            <a:r>
              <a:rPr lang="en-GB" b="0" dirty="0"/>
              <a:t>It’s all arse covering,</a:t>
            </a:r>
            <a:r>
              <a:rPr lang="en-GB" b="0" baseline="0" dirty="0"/>
              <a:t> site managers enforce these laws not the government</a:t>
            </a:r>
          </a:p>
          <a:p>
            <a:r>
              <a:rPr lang="en-GB" b="0" baseline="0" dirty="0"/>
              <a:t>If I was sued in my village fete </a:t>
            </a:r>
            <a:r>
              <a:rPr lang="mr-IN" b="0" baseline="0" dirty="0"/>
              <a:t>…</a:t>
            </a:r>
            <a:endParaRPr lang="en-GB" b="0" baseline="0" dirty="0"/>
          </a:p>
          <a:p>
            <a:endParaRPr lang="en-GB" b="0" baseline="0" dirty="0"/>
          </a:p>
          <a:p>
            <a:r>
              <a:rPr lang="en-GB" b="0" baseline="0" dirty="0"/>
              <a:t>The emotion is different there to ‘can I be confident that this cosmetic has been tested / this cereal has been checked by nestle] </a:t>
            </a:r>
          </a:p>
          <a:p>
            <a:endParaRPr lang="en-GB" b="0" baseline="0" dirty="0"/>
          </a:p>
          <a:p>
            <a:r>
              <a:rPr lang="en-GB" b="0" baseline="0" dirty="0"/>
              <a:t>Different kind of argument </a:t>
            </a:r>
            <a:r>
              <a:rPr lang="mr-IN" b="0" baseline="0" dirty="0"/>
              <a:t>–</a:t>
            </a:r>
            <a:r>
              <a:rPr lang="en-GB" b="0" baseline="0" dirty="0"/>
              <a:t> </a:t>
            </a:r>
          </a:p>
          <a:p>
            <a:endParaRPr lang="en-GB" b="0" baseline="0" dirty="0"/>
          </a:p>
          <a:p>
            <a:r>
              <a:rPr lang="en-GB" b="0" baseline="0" dirty="0"/>
              <a:t>Is there a fourth one </a:t>
            </a:r>
            <a:r>
              <a:rPr lang="mr-IN" b="0" baseline="0" dirty="0"/>
              <a:t>–</a:t>
            </a:r>
            <a:r>
              <a:rPr lang="en-GB" b="0" baseline="0" dirty="0"/>
              <a:t> protect me from entities that are bigger than me / could we split this upshot up a bit more. Inferior / lazy  work? </a:t>
            </a:r>
          </a:p>
          <a:p>
            <a:endParaRPr lang="en-GB" b="0" baseline="0" dirty="0"/>
          </a:p>
          <a:p>
            <a:r>
              <a:rPr lang="en-GB" b="0" baseline="0" dirty="0"/>
              <a:t>For examples </a:t>
            </a:r>
            <a:r>
              <a:rPr lang="mr-IN" b="0" baseline="0" dirty="0"/>
              <a:t>–</a:t>
            </a:r>
            <a:r>
              <a:rPr lang="en-GB" b="0" baseline="0" dirty="0"/>
              <a:t> shoddy workmanship, </a:t>
            </a:r>
            <a:r>
              <a:rPr lang="en-GB" b="0" baseline="0" dirty="0" err="1"/>
              <a:t>Bovis</a:t>
            </a:r>
            <a:r>
              <a:rPr lang="en-GB" b="0" baseline="0" dirty="0"/>
              <a:t> homes victims group </a:t>
            </a:r>
            <a:r>
              <a:rPr lang="mr-IN" b="0" baseline="0" dirty="0"/>
              <a:t>–</a:t>
            </a:r>
            <a:r>
              <a:rPr lang="en-GB" b="0" baseline="0" dirty="0"/>
              <a:t> unable to get compensation. </a:t>
            </a:r>
          </a:p>
          <a:p>
            <a:endParaRPr lang="en-GB" b="0" baseline="0" dirty="0"/>
          </a:p>
          <a:p>
            <a:r>
              <a:rPr lang="en-GB" b="0" baseline="0" dirty="0"/>
              <a:t>E.g. the person who’s home wasn’t built to a high standard. </a:t>
            </a:r>
          </a:p>
          <a:p>
            <a:endParaRPr lang="en-GB" b="0" baseline="0" dirty="0"/>
          </a:p>
        </p:txBody>
      </p:sp>
      <p:sp>
        <p:nvSpPr>
          <p:cNvPr id="4" name="Slide Number Placeholder 3"/>
          <p:cNvSpPr>
            <a:spLocks noGrp="1"/>
          </p:cNvSpPr>
          <p:nvPr>
            <p:ph type="sldNum" sz="quarter" idx="10"/>
          </p:nvPr>
        </p:nvSpPr>
        <p:spPr/>
        <p:txBody>
          <a:bodyPr/>
          <a:lstStyle/>
          <a:p>
            <a:fld id="{3A089D58-1C20-F14B-BC12-784A001F47E8}" type="slidenum">
              <a:rPr lang="en-GB" smtClean="0"/>
              <a:t>14</a:t>
            </a:fld>
            <a:endParaRPr lang="en-GB" dirty="0"/>
          </a:p>
        </p:txBody>
      </p:sp>
    </p:spTree>
    <p:extLst>
      <p:ext uri="{BB962C8B-B14F-4D97-AF65-F5344CB8AC3E}">
        <p14:creationId xmlns:p14="http://schemas.microsoft.com/office/powerpoint/2010/main" val="11783201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b="0" baseline="0" dirty="0"/>
          </a:p>
          <a:p>
            <a:endParaRPr lang="en-GB" b="0" baseline="0" dirty="0"/>
          </a:p>
          <a:p>
            <a:endParaRPr lang="en-GB" b="0" baseline="0" dirty="0"/>
          </a:p>
          <a:p>
            <a:endParaRPr lang="en-GB" b="0" baseline="0" dirty="0"/>
          </a:p>
        </p:txBody>
      </p:sp>
      <p:sp>
        <p:nvSpPr>
          <p:cNvPr id="4" name="Slide Number Placeholder 3"/>
          <p:cNvSpPr>
            <a:spLocks noGrp="1"/>
          </p:cNvSpPr>
          <p:nvPr>
            <p:ph type="sldNum" sz="quarter" idx="10"/>
          </p:nvPr>
        </p:nvSpPr>
        <p:spPr/>
        <p:txBody>
          <a:bodyPr/>
          <a:lstStyle/>
          <a:p>
            <a:fld id="{3A089D58-1C20-F14B-BC12-784A001F47E8}" type="slidenum">
              <a:rPr lang="en-GB" smtClean="0"/>
              <a:t>15</a:t>
            </a:fld>
            <a:endParaRPr lang="en-GB" dirty="0"/>
          </a:p>
        </p:txBody>
      </p:sp>
    </p:spTree>
    <p:extLst>
      <p:ext uri="{BB962C8B-B14F-4D97-AF65-F5344CB8AC3E}">
        <p14:creationId xmlns:p14="http://schemas.microsoft.com/office/powerpoint/2010/main" val="117832015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3A089D58-1C20-F14B-BC12-784A001F47E8}" type="slidenum">
              <a:rPr lang="en-GB" smtClean="0"/>
              <a:t>16</a:t>
            </a:fld>
            <a:endParaRPr lang="en-GB" dirty="0"/>
          </a:p>
        </p:txBody>
      </p:sp>
    </p:spTree>
    <p:extLst>
      <p:ext uri="{BB962C8B-B14F-4D97-AF65-F5344CB8AC3E}">
        <p14:creationId xmlns:p14="http://schemas.microsoft.com/office/powerpoint/2010/main" val="117832015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b="0" baseline="0" dirty="0"/>
          </a:p>
        </p:txBody>
      </p:sp>
      <p:sp>
        <p:nvSpPr>
          <p:cNvPr id="4" name="Slide Number Placeholder 3"/>
          <p:cNvSpPr>
            <a:spLocks noGrp="1"/>
          </p:cNvSpPr>
          <p:nvPr>
            <p:ph type="sldNum" sz="quarter" idx="10"/>
          </p:nvPr>
        </p:nvSpPr>
        <p:spPr/>
        <p:txBody>
          <a:bodyPr/>
          <a:lstStyle/>
          <a:p>
            <a:fld id="{3A089D58-1C20-F14B-BC12-784A001F47E8}" type="slidenum">
              <a:rPr lang="en-GB" smtClean="0"/>
              <a:t>17</a:t>
            </a:fld>
            <a:endParaRPr lang="en-GB" dirty="0"/>
          </a:p>
        </p:txBody>
      </p:sp>
    </p:spTree>
    <p:extLst>
      <p:ext uri="{BB962C8B-B14F-4D97-AF65-F5344CB8AC3E}">
        <p14:creationId xmlns:p14="http://schemas.microsoft.com/office/powerpoint/2010/main" val="117832015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3A089D58-1C20-F14B-BC12-784A001F47E8}" type="slidenum">
              <a:rPr lang="en-GB" smtClean="0"/>
              <a:t>18</a:t>
            </a:fld>
            <a:endParaRPr lang="en-GB" dirty="0"/>
          </a:p>
        </p:txBody>
      </p:sp>
    </p:spTree>
    <p:extLst>
      <p:ext uri="{BB962C8B-B14F-4D97-AF65-F5344CB8AC3E}">
        <p14:creationId xmlns:p14="http://schemas.microsoft.com/office/powerpoint/2010/main" val="117832015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3A089D58-1C20-F14B-BC12-784A001F47E8}" type="slidenum">
              <a:rPr lang="en-GB" smtClean="0"/>
              <a:t>19</a:t>
            </a:fld>
            <a:endParaRPr lang="en-GB" dirty="0"/>
          </a:p>
        </p:txBody>
      </p:sp>
    </p:spTree>
    <p:extLst>
      <p:ext uri="{BB962C8B-B14F-4D97-AF65-F5344CB8AC3E}">
        <p14:creationId xmlns:p14="http://schemas.microsoft.com/office/powerpoint/2010/main" val="117832015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3A089D58-1C20-F14B-BC12-784A001F47E8}" type="slidenum">
              <a:rPr lang="en-GB" smtClean="0"/>
              <a:t>20</a:t>
            </a:fld>
            <a:endParaRPr lang="en-GB" dirty="0"/>
          </a:p>
        </p:txBody>
      </p:sp>
    </p:spTree>
    <p:extLst>
      <p:ext uri="{BB962C8B-B14F-4D97-AF65-F5344CB8AC3E}">
        <p14:creationId xmlns:p14="http://schemas.microsoft.com/office/powerpoint/2010/main" val="117832015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3A089D58-1C20-F14B-BC12-784A001F47E8}" type="slidenum">
              <a:rPr lang="en-GB" smtClean="0"/>
              <a:t>21</a:t>
            </a:fld>
            <a:endParaRPr lang="en-GB" dirty="0"/>
          </a:p>
        </p:txBody>
      </p:sp>
    </p:spTree>
    <p:extLst>
      <p:ext uri="{BB962C8B-B14F-4D97-AF65-F5344CB8AC3E}">
        <p14:creationId xmlns:p14="http://schemas.microsoft.com/office/powerpoint/2010/main" val="117832015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b="0" baseline="0" dirty="0"/>
          </a:p>
        </p:txBody>
      </p:sp>
      <p:sp>
        <p:nvSpPr>
          <p:cNvPr id="4" name="Slide Number Placeholder 3"/>
          <p:cNvSpPr>
            <a:spLocks noGrp="1"/>
          </p:cNvSpPr>
          <p:nvPr>
            <p:ph type="sldNum" sz="quarter" idx="10"/>
          </p:nvPr>
        </p:nvSpPr>
        <p:spPr/>
        <p:txBody>
          <a:bodyPr/>
          <a:lstStyle/>
          <a:p>
            <a:fld id="{3A089D58-1C20-F14B-BC12-784A001F47E8}" type="slidenum">
              <a:rPr lang="en-GB" smtClean="0"/>
              <a:t>22</a:t>
            </a:fld>
            <a:endParaRPr lang="en-GB" dirty="0"/>
          </a:p>
        </p:txBody>
      </p:sp>
    </p:spTree>
    <p:extLst>
      <p:ext uri="{BB962C8B-B14F-4D97-AF65-F5344CB8AC3E}">
        <p14:creationId xmlns:p14="http://schemas.microsoft.com/office/powerpoint/2010/main" val="117832015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3A089D58-1C20-F14B-BC12-784A001F47E8}" type="slidenum">
              <a:rPr lang="en-GB" smtClean="0"/>
              <a:t>23</a:t>
            </a:fld>
            <a:endParaRPr lang="en-GB" dirty="0"/>
          </a:p>
        </p:txBody>
      </p:sp>
    </p:spTree>
    <p:extLst>
      <p:ext uri="{BB962C8B-B14F-4D97-AF65-F5344CB8AC3E}">
        <p14:creationId xmlns:p14="http://schemas.microsoft.com/office/powerpoint/2010/main" val="117832015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3A089D58-1C20-F14B-BC12-784A001F47E8}" type="slidenum">
              <a:rPr lang="en-GB" smtClean="0"/>
              <a:t>24</a:t>
            </a:fld>
            <a:endParaRPr lang="en-GB" dirty="0"/>
          </a:p>
        </p:txBody>
      </p:sp>
    </p:spTree>
    <p:extLst>
      <p:ext uri="{BB962C8B-B14F-4D97-AF65-F5344CB8AC3E}">
        <p14:creationId xmlns:p14="http://schemas.microsoft.com/office/powerpoint/2010/main" val="117832015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3A089D58-1C20-F14B-BC12-784A001F47E8}" type="slidenum">
              <a:rPr lang="en-GB" smtClean="0"/>
              <a:t>25</a:t>
            </a:fld>
            <a:endParaRPr lang="en-GB" dirty="0"/>
          </a:p>
        </p:txBody>
      </p:sp>
    </p:spTree>
    <p:extLst>
      <p:ext uri="{BB962C8B-B14F-4D97-AF65-F5344CB8AC3E}">
        <p14:creationId xmlns:p14="http://schemas.microsoft.com/office/powerpoint/2010/main" val="117832015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3A089D58-1C20-F14B-BC12-784A001F47E8}" type="slidenum">
              <a:rPr lang="en-GB" smtClean="0"/>
              <a:t>26</a:t>
            </a:fld>
            <a:endParaRPr lang="en-GB" dirty="0"/>
          </a:p>
        </p:txBody>
      </p:sp>
    </p:spTree>
    <p:extLst>
      <p:ext uri="{BB962C8B-B14F-4D97-AF65-F5344CB8AC3E}">
        <p14:creationId xmlns:p14="http://schemas.microsoft.com/office/powerpoint/2010/main" val="117832015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905B87-4FC7-42B2-8A5B-BE1A6C0CEA91}"/>
              </a:ext>
            </a:extLst>
          </p:cNvPr>
          <p:cNvSpPr>
            <a:spLocks noGrp="1"/>
          </p:cNvSpPr>
          <p:nvPr>
            <p:ph type="ctrTitle"/>
          </p:nvPr>
        </p:nvSpPr>
        <p:spPr>
          <a:xfrm>
            <a:off x="1524000" y="1122363"/>
            <a:ext cx="9144000" cy="2387600"/>
          </a:xfrm>
        </p:spPr>
        <p:txBody>
          <a:bodyPr anchor="b"/>
          <a:lstStyle>
            <a:lvl1pPr algn="ctr">
              <a:defRPr sz="6000"/>
            </a:lvl1pPr>
          </a:lstStyle>
          <a:p>
            <a:r>
              <a:rPr lang="en-US" dirty="0"/>
              <a:t>Click to edit Master title style</a:t>
            </a:r>
            <a:endParaRPr lang="en-GB" dirty="0"/>
          </a:p>
        </p:txBody>
      </p:sp>
      <p:sp>
        <p:nvSpPr>
          <p:cNvPr id="3" name="Subtitle 2">
            <a:extLst>
              <a:ext uri="{FF2B5EF4-FFF2-40B4-BE49-F238E27FC236}">
                <a16:creationId xmlns:a16="http://schemas.microsoft.com/office/drawing/2014/main" id="{37DAB761-63DB-4A37-8D61-543F1C83C15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3C1AEB88-DE93-4DED-A593-4C2DDA3E4AB6}"/>
              </a:ext>
            </a:extLst>
          </p:cNvPr>
          <p:cNvSpPr>
            <a:spLocks noGrp="1"/>
          </p:cNvSpPr>
          <p:nvPr>
            <p:ph type="dt" sz="half" idx="10"/>
          </p:nvPr>
        </p:nvSpPr>
        <p:spPr/>
        <p:txBody>
          <a:bodyPr/>
          <a:lstStyle>
            <a:lvl1pPr>
              <a:defRPr/>
            </a:lvl1pPr>
          </a:lstStyle>
          <a:p>
            <a:r>
              <a:rPr lang="en-GB" dirty="0"/>
              <a:t>May 2020</a:t>
            </a:r>
          </a:p>
        </p:txBody>
      </p:sp>
      <p:sp>
        <p:nvSpPr>
          <p:cNvPr id="5" name="Footer Placeholder 4">
            <a:extLst>
              <a:ext uri="{FF2B5EF4-FFF2-40B4-BE49-F238E27FC236}">
                <a16:creationId xmlns:a16="http://schemas.microsoft.com/office/drawing/2014/main" id="{894F154F-A59F-4823-964F-00B9795856C9}"/>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0E6E0D24-B9A5-4C0A-8F27-318610416F81}"/>
              </a:ext>
            </a:extLst>
          </p:cNvPr>
          <p:cNvSpPr>
            <a:spLocks noGrp="1"/>
          </p:cNvSpPr>
          <p:nvPr>
            <p:ph type="sldNum" sz="quarter" idx="12"/>
          </p:nvPr>
        </p:nvSpPr>
        <p:spPr/>
        <p:txBody>
          <a:bodyPr/>
          <a:lstStyle/>
          <a:p>
            <a:endParaRPr lang="en-GB" dirty="0"/>
          </a:p>
        </p:txBody>
      </p:sp>
      <p:pic>
        <p:nvPicPr>
          <p:cNvPr id="8" name="Picture 7" descr="A drawing of a face&#10;&#10;Description automatically generated">
            <a:extLst>
              <a:ext uri="{FF2B5EF4-FFF2-40B4-BE49-F238E27FC236}">
                <a16:creationId xmlns:a16="http://schemas.microsoft.com/office/drawing/2014/main" id="{F3DCF3A9-3B6B-4A70-8C98-2C49C42A09F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56041" y="5478249"/>
            <a:ext cx="2935093" cy="593897"/>
          </a:xfrm>
          <a:prstGeom prst="rect">
            <a:avLst/>
          </a:prstGeom>
        </p:spPr>
      </p:pic>
      <p:sp>
        <p:nvSpPr>
          <p:cNvPr id="9" name="Rectangle 8">
            <a:extLst>
              <a:ext uri="{FF2B5EF4-FFF2-40B4-BE49-F238E27FC236}">
                <a16:creationId xmlns:a16="http://schemas.microsoft.com/office/drawing/2014/main" id="{8E06575C-E052-47AD-9F22-9F7D4B023643}"/>
              </a:ext>
            </a:extLst>
          </p:cNvPr>
          <p:cNvSpPr/>
          <p:nvPr userDrawn="1"/>
        </p:nvSpPr>
        <p:spPr>
          <a:xfrm>
            <a:off x="0" y="0"/>
            <a:ext cx="12192000" cy="4594501"/>
          </a:xfrm>
          <a:prstGeom prst="rect">
            <a:avLst/>
          </a:prstGeom>
          <a:solidFill>
            <a:srgbClr val="E2383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050" name="Picture 2" descr="Welcome to KSBR">
            <a:extLst>
              <a:ext uri="{FF2B5EF4-FFF2-40B4-BE49-F238E27FC236}">
                <a16:creationId xmlns:a16="http://schemas.microsoft.com/office/drawing/2014/main" id="{D960BD8F-3FF6-43C0-8111-68CEFC3B695F}"/>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3739988" y="5394198"/>
            <a:ext cx="1695450" cy="76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233802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0C20FE-6013-4692-9135-086ED089B88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A154D75E-2B43-491C-B934-DD15A4F377A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AA1CE3B-E9FF-4077-83FF-58337DF80249}"/>
              </a:ext>
            </a:extLst>
          </p:cNvPr>
          <p:cNvSpPr>
            <a:spLocks noGrp="1"/>
          </p:cNvSpPr>
          <p:nvPr>
            <p:ph type="dt" sz="half" idx="10"/>
          </p:nvPr>
        </p:nvSpPr>
        <p:spPr/>
        <p:txBody>
          <a:bodyPr/>
          <a:lstStyle/>
          <a:p>
            <a:fld id="{241652A3-A6D8-44F9-AA2C-1BC0F7E6A72C}" type="datetimeFigureOut">
              <a:rPr lang="en-GB" smtClean="0"/>
              <a:t>15/05/2020</a:t>
            </a:fld>
            <a:endParaRPr lang="en-GB"/>
          </a:p>
        </p:txBody>
      </p:sp>
      <p:sp>
        <p:nvSpPr>
          <p:cNvPr id="5" name="Footer Placeholder 4">
            <a:extLst>
              <a:ext uri="{FF2B5EF4-FFF2-40B4-BE49-F238E27FC236}">
                <a16:creationId xmlns:a16="http://schemas.microsoft.com/office/drawing/2014/main" id="{81705E23-C678-412B-974F-E561A178724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440EE3A-A50D-44FC-91D4-9BB513309805}"/>
              </a:ext>
            </a:extLst>
          </p:cNvPr>
          <p:cNvSpPr>
            <a:spLocks noGrp="1"/>
          </p:cNvSpPr>
          <p:nvPr>
            <p:ph type="sldNum" sz="quarter" idx="12"/>
          </p:nvPr>
        </p:nvSpPr>
        <p:spPr/>
        <p:txBody>
          <a:bodyPr/>
          <a:lstStyle/>
          <a:p>
            <a:fld id="{1927808C-AAE9-4BAA-9C00-31E712EA05EF}" type="slidenum">
              <a:rPr lang="en-GB" smtClean="0"/>
              <a:t>‹#›</a:t>
            </a:fld>
            <a:endParaRPr lang="en-GB"/>
          </a:p>
        </p:txBody>
      </p:sp>
      <p:pic>
        <p:nvPicPr>
          <p:cNvPr id="7" name="Picture 6" descr="A drawing of a face&#10;&#10;Description automatically generated">
            <a:extLst>
              <a:ext uri="{FF2B5EF4-FFF2-40B4-BE49-F238E27FC236}">
                <a16:creationId xmlns:a16="http://schemas.microsoft.com/office/drawing/2014/main" id="{312A8301-EE89-4A41-984B-35E0F2171EF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647307" y="5969708"/>
            <a:ext cx="2935093" cy="593897"/>
          </a:xfrm>
          <a:prstGeom prst="rect">
            <a:avLst/>
          </a:prstGeom>
        </p:spPr>
      </p:pic>
    </p:spTree>
    <p:extLst>
      <p:ext uri="{BB962C8B-B14F-4D97-AF65-F5344CB8AC3E}">
        <p14:creationId xmlns:p14="http://schemas.microsoft.com/office/powerpoint/2010/main" val="40608394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C129A2-D252-4576-8B21-3721B9DDB2B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8CA7498A-FB18-4EFE-83EF-EA8CE82EE00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71463FE-F62C-4143-981C-0B22D3DC9C25}"/>
              </a:ext>
            </a:extLst>
          </p:cNvPr>
          <p:cNvSpPr>
            <a:spLocks noGrp="1"/>
          </p:cNvSpPr>
          <p:nvPr>
            <p:ph type="dt" sz="half" idx="10"/>
          </p:nvPr>
        </p:nvSpPr>
        <p:spPr/>
        <p:txBody>
          <a:bodyPr/>
          <a:lstStyle/>
          <a:p>
            <a:fld id="{241652A3-A6D8-44F9-AA2C-1BC0F7E6A72C}" type="datetimeFigureOut">
              <a:rPr lang="en-GB" smtClean="0"/>
              <a:t>15/05/2020</a:t>
            </a:fld>
            <a:endParaRPr lang="en-GB"/>
          </a:p>
        </p:txBody>
      </p:sp>
      <p:sp>
        <p:nvSpPr>
          <p:cNvPr id="5" name="Footer Placeholder 4">
            <a:extLst>
              <a:ext uri="{FF2B5EF4-FFF2-40B4-BE49-F238E27FC236}">
                <a16:creationId xmlns:a16="http://schemas.microsoft.com/office/drawing/2014/main" id="{5D420BDE-1AFC-43F5-9DBF-7327AF9535D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55E3A19-E0C7-40C0-90E4-6F7F1B20A61B}"/>
              </a:ext>
            </a:extLst>
          </p:cNvPr>
          <p:cNvSpPr>
            <a:spLocks noGrp="1"/>
          </p:cNvSpPr>
          <p:nvPr>
            <p:ph type="sldNum" sz="quarter" idx="12"/>
          </p:nvPr>
        </p:nvSpPr>
        <p:spPr/>
        <p:txBody>
          <a:bodyPr/>
          <a:lstStyle/>
          <a:p>
            <a:fld id="{1927808C-AAE9-4BAA-9C00-31E712EA05EF}" type="slidenum">
              <a:rPr lang="en-GB" smtClean="0"/>
              <a:t>‹#›</a:t>
            </a:fld>
            <a:endParaRPr lang="en-GB"/>
          </a:p>
        </p:txBody>
      </p:sp>
    </p:spTree>
    <p:extLst>
      <p:ext uri="{BB962C8B-B14F-4D97-AF65-F5344CB8AC3E}">
        <p14:creationId xmlns:p14="http://schemas.microsoft.com/office/powerpoint/2010/main" val="32476787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C3F120-E95E-4AD5-8AA4-A690155A4954}"/>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4250C4EC-8783-4172-9BB8-16E96AEC9EF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7103DFB4-5B85-4656-B784-71C240C5DCB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B1F387A8-BCB7-4E04-9F12-98E6D8F28304}"/>
              </a:ext>
            </a:extLst>
          </p:cNvPr>
          <p:cNvSpPr>
            <a:spLocks noGrp="1"/>
          </p:cNvSpPr>
          <p:nvPr>
            <p:ph type="dt" sz="half" idx="10"/>
          </p:nvPr>
        </p:nvSpPr>
        <p:spPr/>
        <p:txBody>
          <a:bodyPr/>
          <a:lstStyle/>
          <a:p>
            <a:fld id="{241652A3-A6D8-44F9-AA2C-1BC0F7E6A72C}" type="datetimeFigureOut">
              <a:rPr lang="en-GB" smtClean="0"/>
              <a:t>15/05/2020</a:t>
            </a:fld>
            <a:endParaRPr lang="en-GB"/>
          </a:p>
        </p:txBody>
      </p:sp>
      <p:sp>
        <p:nvSpPr>
          <p:cNvPr id="6" name="Footer Placeholder 5">
            <a:extLst>
              <a:ext uri="{FF2B5EF4-FFF2-40B4-BE49-F238E27FC236}">
                <a16:creationId xmlns:a16="http://schemas.microsoft.com/office/drawing/2014/main" id="{F7F13BC1-1F72-4DA4-AEEF-FC7087165DF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E6C7DCD-381E-4B86-A274-F582D1FF118C}"/>
              </a:ext>
            </a:extLst>
          </p:cNvPr>
          <p:cNvSpPr>
            <a:spLocks noGrp="1"/>
          </p:cNvSpPr>
          <p:nvPr>
            <p:ph type="sldNum" sz="quarter" idx="12"/>
          </p:nvPr>
        </p:nvSpPr>
        <p:spPr/>
        <p:txBody>
          <a:bodyPr/>
          <a:lstStyle/>
          <a:p>
            <a:fld id="{1927808C-AAE9-4BAA-9C00-31E712EA05EF}" type="slidenum">
              <a:rPr lang="en-GB" smtClean="0"/>
              <a:t>‹#›</a:t>
            </a:fld>
            <a:endParaRPr lang="en-GB"/>
          </a:p>
        </p:txBody>
      </p:sp>
    </p:spTree>
    <p:extLst>
      <p:ext uri="{BB962C8B-B14F-4D97-AF65-F5344CB8AC3E}">
        <p14:creationId xmlns:p14="http://schemas.microsoft.com/office/powerpoint/2010/main" val="40832022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BF7C61-E105-4F20-B982-38974A80B194}"/>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7ED8A90D-1DDF-4E4F-BD1A-A05BF1AF43A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AB6F081-0413-4A45-B431-17459EA8E56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DBF332C8-FDB3-4891-8EE7-1AD67D78911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00BFE86-237B-440C-83C1-11B41740DF6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2D4B6434-F251-41A9-8D7A-DF4A1984B84A}"/>
              </a:ext>
            </a:extLst>
          </p:cNvPr>
          <p:cNvSpPr>
            <a:spLocks noGrp="1"/>
          </p:cNvSpPr>
          <p:nvPr>
            <p:ph type="dt" sz="half" idx="10"/>
          </p:nvPr>
        </p:nvSpPr>
        <p:spPr/>
        <p:txBody>
          <a:bodyPr/>
          <a:lstStyle/>
          <a:p>
            <a:fld id="{241652A3-A6D8-44F9-AA2C-1BC0F7E6A72C}" type="datetimeFigureOut">
              <a:rPr lang="en-GB" smtClean="0"/>
              <a:t>15/05/2020</a:t>
            </a:fld>
            <a:endParaRPr lang="en-GB"/>
          </a:p>
        </p:txBody>
      </p:sp>
      <p:sp>
        <p:nvSpPr>
          <p:cNvPr id="8" name="Footer Placeholder 7">
            <a:extLst>
              <a:ext uri="{FF2B5EF4-FFF2-40B4-BE49-F238E27FC236}">
                <a16:creationId xmlns:a16="http://schemas.microsoft.com/office/drawing/2014/main" id="{CDCE8158-0DA7-47F7-AAFF-7A8F2A4AC5B9}"/>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F5E9FE77-D60F-4D4D-BD55-2E8E00CD99C7}"/>
              </a:ext>
            </a:extLst>
          </p:cNvPr>
          <p:cNvSpPr>
            <a:spLocks noGrp="1"/>
          </p:cNvSpPr>
          <p:nvPr>
            <p:ph type="sldNum" sz="quarter" idx="12"/>
          </p:nvPr>
        </p:nvSpPr>
        <p:spPr/>
        <p:txBody>
          <a:bodyPr/>
          <a:lstStyle/>
          <a:p>
            <a:fld id="{1927808C-AAE9-4BAA-9C00-31E712EA05EF}" type="slidenum">
              <a:rPr lang="en-GB" smtClean="0"/>
              <a:t>‹#›</a:t>
            </a:fld>
            <a:endParaRPr lang="en-GB"/>
          </a:p>
        </p:txBody>
      </p:sp>
    </p:spTree>
    <p:extLst>
      <p:ext uri="{BB962C8B-B14F-4D97-AF65-F5344CB8AC3E}">
        <p14:creationId xmlns:p14="http://schemas.microsoft.com/office/powerpoint/2010/main" val="3620840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D58644-4E6E-4459-B0BA-302EDB051BCF}"/>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9D83FD81-FEDE-49BB-B1CA-358CB095B42F}"/>
              </a:ext>
            </a:extLst>
          </p:cNvPr>
          <p:cNvSpPr>
            <a:spLocks noGrp="1"/>
          </p:cNvSpPr>
          <p:nvPr>
            <p:ph type="dt" sz="half" idx="10"/>
          </p:nvPr>
        </p:nvSpPr>
        <p:spPr/>
        <p:txBody>
          <a:bodyPr/>
          <a:lstStyle/>
          <a:p>
            <a:fld id="{241652A3-A6D8-44F9-AA2C-1BC0F7E6A72C}" type="datetimeFigureOut">
              <a:rPr lang="en-GB" smtClean="0"/>
              <a:t>15/05/2020</a:t>
            </a:fld>
            <a:endParaRPr lang="en-GB"/>
          </a:p>
        </p:txBody>
      </p:sp>
      <p:sp>
        <p:nvSpPr>
          <p:cNvPr id="4" name="Footer Placeholder 3">
            <a:extLst>
              <a:ext uri="{FF2B5EF4-FFF2-40B4-BE49-F238E27FC236}">
                <a16:creationId xmlns:a16="http://schemas.microsoft.com/office/drawing/2014/main" id="{3F27AEB0-C135-4534-A456-07B3CE9A4049}"/>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77539AF7-8290-4D1A-82A5-C6E6CE89D1BD}"/>
              </a:ext>
            </a:extLst>
          </p:cNvPr>
          <p:cNvSpPr>
            <a:spLocks noGrp="1"/>
          </p:cNvSpPr>
          <p:nvPr>
            <p:ph type="sldNum" sz="quarter" idx="12"/>
          </p:nvPr>
        </p:nvSpPr>
        <p:spPr/>
        <p:txBody>
          <a:bodyPr/>
          <a:lstStyle/>
          <a:p>
            <a:fld id="{1927808C-AAE9-4BAA-9C00-31E712EA05EF}" type="slidenum">
              <a:rPr lang="en-GB" smtClean="0"/>
              <a:t>‹#›</a:t>
            </a:fld>
            <a:endParaRPr lang="en-GB"/>
          </a:p>
        </p:txBody>
      </p:sp>
    </p:spTree>
    <p:extLst>
      <p:ext uri="{BB962C8B-B14F-4D97-AF65-F5344CB8AC3E}">
        <p14:creationId xmlns:p14="http://schemas.microsoft.com/office/powerpoint/2010/main" val="2065288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55B4040-BA1D-40F3-89AF-CD0520B22279}"/>
              </a:ext>
            </a:extLst>
          </p:cNvPr>
          <p:cNvSpPr>
            <a:spLocks noGrp="1"/>
          </p:cNvSpPr>
          <p:nvPr>
            <p:ph type="dt" sz="half" idx="10"/>
          </p:nvPr>
        </p:nvSpPr>
        <p:spPr/>
        <p:txBody>
          <a:bodyPr/>
          <a:lstStyle/>
          <a:p>
            <a:fld id="{241652A3-A6D8-44F9-AA2C-1BC0F7E6A72C}" type="datetimeFigureOut">
              <a:rPr lang="en-GB" smtClean="0"/>
              <a:t>15/05/2020</a:t>
            </a:fld>
            <a:endParaRPr lang="en-GB"/>
          </a:p>
        </p:txBody>
      </p:sp>
      <p:sp>
        <p:nvSpPr>
          <p:cNvPr id="3" name="Footer Placeholder 2">
            <a:extLst>
              <a:ext uri="{FF2B5EF4-FFF2-40B4-BE49-F238E27FC236}">
                <a16:creationId xmlns:a16="http://schemas.microsoft.com/office/drawing/2014/main" id="{4F235560-4FAA-4790-ACF3-CD5670742203}"/>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F7EA9209-8564-4A74-8A58-EB68E9704FB2}"/>
              </a:ext>
            </a:extLst>
          </p:cNvPr>
          <p:cNvSpPr>
            <a:spLocks noGrp="1"/>
          </p:cNvSpPr>
          <p:nvPr>
            <p:ph type="sldNum" sz="quarter" idx="12"/>
          </p:nvPr>
        </p:nvSpPr>
        <p:spPr/>
        <p:txBody>
          <a:bodyPr/>
          <a:lstStyle/>
          <a:p>
            <a:fld id="{1927808C-AAE9-4BAA-9C00-31E712EA05EF}" type="slidenum">
              <a:rPr lang="en-GB" smtClean="0"/>
              <a:t>‹#›</a:t>
            </a:fld>
            <a:endParaRPr lang="en-GB"/>
          </a:p>
        </p:txBody>
      </p:sp>
    </p:spTree>
    <p:extLst>
      <p:ext uri="{BB962C8B-B14F-4D97-AF65-F5344CB8AC3E}">
        <p14:creationId xmlns:p14="http://schemas.microsoft.com/office/powerpoint/2010/main" val="27455244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04F1C2-0BB7-4031-897F-184E15B5187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61314126-370D-46AA-8697-54C762FDE7A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9E2FEBF3-2BD2-42AA-8CD8-76473F91DC3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AD6D367-8FB0-40AE-BFD6-BAE4AAE425D5}"/>
              </a:ext>
            </a:extLst>
          </p:cNvPr>
          <p:cNvSpPr>
            <a:spLocks noGrp="1"/>
          </p:cNvSpPr>
          <p:nvPr>
            <p:ph type="dt" sz="half" idx="10"/>
          </p:nvPr>
        </p:nvSpPr>
        <p:spPr/>
        <p:txBody>
          <a:bodyPr/>
          <a:lstStyle/>
          <a:p>
            <a:fld id="{241652A3-A6D8-44F9-AA2C-1BC0F7E6A72C}" type="datetimeFigureOut">
              <a:rPr lang="en-GB" smtClean="0"/>
              <a:t>15/05/2020</a:t>
            </a:fld>
            <a:endParaRPr lang="en-GB"/>
          </a:p>
        </p:txBody>
      </p:sp>
      <p:sp>
        <p:nvSpPr>
          <p:cNvPr id="6" name="Footer Placeholder 5">
            <a:extLst>
              <a:ext uri="{FF2B5EF4-FFF2-40B4-BE49-F238E27FC236}">
                <a16:creationId xmlns:a16="http://schemas.microsoft.com/office/drawing/2014/main" id="{DEE24DE0-5562-4AD6-B0CD-C2C9C5EBA45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3014AB3-B7FD-476D-B7DA-B6D1BEF41E40}"/>
              </a:ext>
            </a:extLst>
          </p:cNvPr>
          <p:cNvSpPr>
            <a:spLocks noGrp="1"/>
          </p:cNvSpPr>
          <p:nvPr>
            <p:ph type="sldNum" sz="quarter" idx="12"/>
          </p:nvPr>
        </p:nvSpPr>
        <p:spPr/>
        <p:txBody>
          <a:bodyPr/>
          <a:lstStyle/>
          <a:p>
            <a:fld id="{1927808C-AAE9-4BAA-9C00-31E712EA05EF}" type="slidenum">
              <a:rPr lang="en-GB" smtClean="0"/>
              <a:t>‹#›</a:t>
            </a:fld>
            <a:endParaRPr lang="en-GB"/>
          </a:p>
        </p:txBody>
      </p:sp>
    </p:spTree>
    <p:extLst>
      <p:ext uri="{BB962C8B-B14F-4D97-AF65-F5344CB8AC3E}">
        <p14:creationId xmlns:p14="http://schemas.microsoft.com/office/powerpoint/2010/main" val="25757812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3BAA6A-0E6B-4A17-A63F-9DB41308E75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F915ED0D-057B-4D1B-A8A0-95D5BE9C1CE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8FD1753E-4505-43ED-9CF8-72DE413033B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1DDA9A6-CF74-48E6-89E8-4FA778293A33}"/>
              </a:ext>
            </a:extLst>
          </p:cNvPr>
          <p:cNvSpPr>
            <a:spLocks noGrp="1"/>
          </p:cNvSpPr>
          <p:nvPr>
            <p:ph type="dt" sz="half" idx="10"/>
          </p:nvPr>
        </p:nvSpPr>
        <p:spPr/>
        <p:txBody>
          <a:bodyPr/>
          <a:lstStyle/>
          <a:p>
            <a:fld id="{241652A3-A6D8-44F9-AA2C-1BC0F7E6A72C}" type="datetimeFigureOut">
              <a:rPr lang="en-GB" smtClean="0"/>
              <a:t>15/05/2020</a:t>
            </a:fld>
            <a:endParaRPr lang="en-GB"/>
          </a:p>
        </p:txBody>
      </p:sp>
      <p:sp>
        <p:nvSpPr>
          <p:cNvPr id="6" name="Footer Placeholder 5">
            <a:extLst>
              <a:ext uri="{FF2B5EF4-FFF2-40B4-BE49-F238E27FC236}">
                <a16:creationId xmlns:a16="http://schemas.microsoft.com/office/drawing/2014/main" id="{606FC15F-81B5-46B2-9268-2294042F5C3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C44B7C7-FBE6-47FC-9D9A-C0C0A58A7600}"/>
              </a:ext>
            </a:extLst>
          </p:cNvPr>
          <p:cNvSpPr>
            <a:spLocks noGrp="1"/>
          </p:cNvSpPr>
          <p:nvPr>
            <p:ph type="sldNum" sz="quarter" idx="12"/>
          </p:nvPr>
        </p:nvSpPr>
        <p:spPr/>
        <p:txBody>
          <a:bodyPr/>
          <a:lstStyle/>
          <a:p>
            <a:fld id="{1927808C-AAE9-4BAA-9C00-31E712EA05EF}" type="slidenum">
              <a:rPr lang="en-GB" smtClean="0"/>
              <a:t>‹#›</a:t>
            </a:fld>
            <a:endParaRPr lang="en-GB"/>
          </a:p>
        </p:txBody>
      </p:sp>
    </p:spTree>
    <p:extLst>
      <p:ext uri="{BB962C8B-B14F-4D97-AF65-F5344CB8AC3E}">
        <p14:creationId xmlns:p14="http://schemas.microsoft.com/office/powerpoint/2010/main" val="28674304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46998F-61FE-48D9-AAA1-E7176F10EE59}"/>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51150698-04BD-40F1-9DF0-2D61906049F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8AE99A6-CC45-4F7B-99F9-7EF6A538CCBE}"/>
              </a:ext>
            </a:extLst>
          </p:cNvPr>
          <p:cNvSpPr>
            <a:spLocks noGrp="1"/>
          </p:cNvSpPr>
          <p:nvPr>
            <p:ph type="dt" sz="half" idx="10"/>
          </p:nvPr>
        </p:nvSpPr>
        <p:spPr/>
        <p:txBody>
          <a:bodyPr/>
          <a:lstStyle/>
          <a:p>
            <a:fld id="{241652A3-A6D8-44F9-AA2C-1BC0F7E6A72C}" type="datetimeFigureOut">
              <a:rPr lang="en-GB" smtClean="0"/>
              <a:t>15/05/2020</a:t>
            </a:fld>
            <a:endParaRPr lang="en-GB"/>
          </a:p>
        </p:txBody>
      </p:sp>
      <p:sp>
        <p:nvSpPr>
          <p:cNvPr id="5" name="Footer Placeholder 4">
            <a:extLst>
              <a:ext uri="{FF2B5EF4-FFF2-40B4-BE49-F238E27FC236}">
                <a16:creationId xmlns:a16="http://schemas.microsoft.com/office/drawing/2014/main" id="{20CA445E-30E5-49B9-B12F-12E1F78ECF3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5D68B8B-545C-4698-92F2-E3F3743372D5}"/>
              </a:ext>
            </a:extLst>
          </p:cNvPr>
          <p:cNvSpPr>
            <a:spLocks noGrp="1"/>
          </p:cNvSpPr>
          <p:nvPr>
            <p:ph type="sldNum" sz="quarter" idx="12"/>
          </p:nvPr>
        </p:nvSpPr>
        <p:spPr/>
        <p:txBody>
          <a:bodyPr/>
          <a:lstStyle/>
          <a:p>
            <a:fld id="{1927808C-AAE9-4BAA-9C00-31E712EA05EF}" type="slidenum">
              <a:rPr lang="en-GB" smtClean="0"/>
              <a:t>‹#›</a:t>
            </a:fld>
            <a:endParaRPr lang="en-GB"/>
          </a:p>
        </p:txBody>
      </p:sp>
    </p:spTree>
    <p:extLst>
      <p:ext uri="{BB962C8B-B14F-4D97-AF65-F5344CB8AC3E}">
        <p14:creationId xmlns:p14="http://schemas.microsoft.com/office/powerpoint/2010/main" val="28553942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667789E-C85A-419C-BF25-DC106E0BB78F}"/>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8BB4ADE3-982A-4258-BE5D-A00C188D5A9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BCE784C-342F-4ED8-938C-D93AEEE84367}"/>
              </a:ext>
            </a:extLst>
          </p:cNvPr>
          <p:cNvSpPr>
            <a:spLocks noGrp="1"/>
          </p:cNvSpPr>
          <p:nvPr>
            <p:ph type="dt" sz="half" idx="10"/>
          </p:nvPr>
        </p:nvSpPr>
        <p:spPr/>
        <p:txBody>
          <a:bodyPr/>
          <a:lstStyle/>
          <a:p>
            <a:fld id="{241652A3-A6D8-44F9-AA2C-1BC0F7E6A72C}" type="datetimeFigureOut">
              <a:rPr lang="en-GB" smtClean="0"/>
              <a:t>15/05/2020</a:t>
            </a:fld>
            <a:endParaRPr lang="en-GB"/>
          </a:p>
        </p:txBody>
      </p:sp>
      <p:sp>
        <p:nvSpPr>
          <p:cNvPr id="5" name="Footer Placeholder 4">
            <a:extLst>
              <a:ext uri="{FF2B5EF4-FFF2-40B4-BE49-F238E27FC236}">
                <a16:creationId xmlns:a16="http://schemas.microsoft.com/office/drawing/2014/main" id="{894DC5B5-4183-4A07-81AA-79F0BC25B54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143AEA1-2D9F-4064-92B2-FAAD0ACFF37C}"/>
              </a:ext>
            </a:extLst>
          </p:cNvPr>
          <p:cNvSpPr>
            <a:spLocks noGrp="1"/>
          </p:cNvSpPr>
          <p:nvPr>
            <p:ph type="sldNum" sz="quarter" idx="12"/>
          </p:nvPr>
        </p:nvSpPr>
        <p:spPr/>
        <p:txBody>
          <a:bodyPr/>
          <a:lstStyle/>
          <a:p>
            <a:fld id="{1927808C-AAE9-4BAA-9C00-31E712EA05EF}" type="slidenum">
              <a:rPr lang="en-GB" smtClean="0"/>
              <a:t>‹#›</a:t>
            </a:fld>
            <a:endParaRPr lang="en-GB"/>
          </a:p>
        </p:txBody>
      </p:sp>
    </p:spTree>
    <p:extLst>
      <p:ext uri="{BB962C8B-B14F-4D97-AF65-F5344CB8AC3E}">
        <p14:creationId xmlns:p14="http://schemas.microsoft.com/office/powerpoint/2010/main" val="35987077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886F549-8DB7-45FB-9E75-5B59CB331784}"/>
              </a:ext>
            </a:extLst>
          </p:cNvPr>
          <p:cNvSpPr/>
          <p:nvPr userDrawn="1"/>
        </p:nvSpPr>
        <p:spPr>
          <a:xfrm>
            <a:off x="0" y="0"/>
            <a:ext cx="12192000" cy="1093509"/>
          </a:xfrm>
          <a:prstGeom prst="rect">
            <a:avLst/>
          </a:prstGeom>
          <a:solidFill>
            <a:srgbClr val="E2383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 name="Picture 3" descr="A drawing of a face&#10;&#10;Description automatically generated">
            <a:extLst>
              <a:ext uri="{FF2B5EF4-FFF2-40B4-BE49-F238E27FC236}">
                <a16:creationId xmlns:a16="http://schemas.microsoft.com/office/drawing/2014/main" id="{98F4DC8E-9508-4E2A-8323-BF39F5FBA7A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11645" y="6163843"/>
            <a:ext cx="2248932" cy="455057"/>
          </a:xfrm>
          <a:prstGeom prst="rect">
            <a:avLst/>
          </a:prstGeom>
        </p:spPr>
      </p:pic>
      <p:pic>
        <p:nvPicPr>
          <p:cNvPr id="5" name="Picture 2" descr="Welcome to KSBR">
            <a:extLst>
              <a:ext uri="{FF2B5EF4-FFF2-40B4-BE49-F238E27FC236}">
                <a16:creationId xmlns:a16="http://schemas.microsoft.com/office/drawing/2014/main" id="{5CBA9D04-01CA-440A-82FC-0F664A5D6CA3}"/>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539588" y="6134000"/>
            <a:ext cx="1078900" cy="4848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83787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CB42BEE-3489-4EB0-8953-0C8C1FD0BDA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A71A072A-A640-42B8-8F0D-7465887E972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519DE70-4434-4336-B507-95FB1846C88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41652A3-A6D8-44F9-AA2C-1BC0F7E6A72C}" type="datetimeFigureOut">
              <a:rPr lang="en-GB" smtClean="0"/>
              <a:t>15/05/2020</a:t>
            </a:fld>
            <a:endParaRPr lang="en-GB"/>
          </a:p>
        </p:txBody>
      </p:sp>
      <p:sp>
        <p:nvSpPr>
          <p:cNvPr id="5" name="Footer Placeholder 4">
            <a:extLst>
              <a:ext uri="{FF2B5EF4-FFF2-40B4-BE49-F238E27FC236}">
                <a16:creationId xmlns:a16="http://schemas.microsoft.com/office/drawing/2014/main" id="{F96C7AA2-1F7D-47D4-88A0-80C84FDAAE3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EA744C2C-4B3A-4785-9307-DAE533A3DCF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927808C-AAE9-4BAA-9C00-31E712EA05EF}" type="slidenum">
              <a:rPr lang="en-GB" smtClean="0"/>
              <a:t>‹#›</a:t>
            </a:fld>
            <a:endParaRPr lang="en-GB"/>
          </a:p>
        </p:txBody>
      </p:sp>
    </p:spTree>
    <p:extLst>
      <p:ext uri="{BB962C8B-B14F-4D97-AF65-F5344CB8AC3E}">
        <p14:creationId xmlns:p14="http://schemas.microsoft.com/office/powerpoint/2010/main" val="269804024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hyperlink" Target="http://www.campaignstrategy.org/" TargetMode="External"/><Relationship Id="rId2" Type="http://schemas.openxmlformats.org/officeDocument/2006/relationships/notesSlide" Target="../notesSlides/notesSlide3.xml"/><Relationship Id="rId1" Type="http://schemas.openxmlformats.org/officeDocument/2006/relationships/slideLayout" Target="../slideLayouts/slideLayout12.xml"/><Relationship Id="rId4" Type="http://schemas.openxmlformats.org/officeDocument/2006/relationships/hyperlink" Target="http://www.cultdyn.co.uk/" TargetMode="Externa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12.xml"/><Relationship Id="rId6" Type="http://schemas.microsoft.com/office/2007/relationships/hdphoto" Target="../media/hdphoto1.wdp"/><Relationship Id="rId5" Type="http://schemas.openxmlformats.org/officeDocument/2006/relationships/image" Target="../media/image5.pn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12.xml"/><Relationship Id="rId5" Type="http://schemas.openxmlformats.org/officeDocument/2006/relationships/image" Target="../media/image8.png"/><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12.xml"/><Relationship Id="rId4" Type="http://schemas.microsoft.com/office/2007/relationships/hdphoto" Target="../media/hdphoto2.wdp"/></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12.xml"/><Relationship Id="rId6" Type="http://schemas.microsoft.com/office/2007/relationships/hdphoto" Target="../media/hdphoto3.wdp"/><Relationship Id="rId5" Type="http://schemas.openxmlformats.org/officeDocument/2006/relationships/image" Target="../media/image5.png"/><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2.xml"/><Relationship Id="rId1" Type="http://schemas.openxmlformats.org/officeDocument/2006/relationships/slideLayout" Target="../slideLayouts/slideLayout12.xml"/><Relationship Id="rId4" Type="http://schemas.microsoft.com/office/2007/relationships/hdphoto" Target="../media/hdphoto3.wdp"/></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3.xml"/><Relationship Id="rId1" Type="http://schemas.openxmlformats.org/officeDocument/2006/relationships/slideLayout" Target="../slideLayouts/slideLayout12.xml"/><Relationship Id="rId4" Type="http://schemas.microsoft.com/office/2007/relationships/hdphoto" Target="../media/hdphoto3.wdp"/></Relationships>
</file>

<file path=ppt/slides/_rels/slide2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4.xml"/><Relationship Id="rId1" Type="http://schemas.openxmlformats.org/officeDocument/2006/relationships/slideLayout" Target="../slideLayouts/slideLayout12.xml"/><Relationship Id="rId5" Type="http://schemas.microsoft.com/office/2007/relationships/hdphoto" Target="../media/hdphoto5.wdp"/><Relationship Id="rId4" Type="http://schemas.microsoft.com/office/2007/relationships/hdphoto" Target="../media/hdphoto4.wdp"/></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hyperlink" Target="http://www.unchecked.uk/" TargetMode="External"/><Relationship Id="rId2" Type="http://schemas.openxmlformats.org/officeDocument/2006/relationships/notesSlide" Target="../notesSlides/notesSlide26.xml"/><Relationship Id="rId1" Type="http://schemas.openxmlformats.org/officeDocument/2006/relationships/slideLayout" Target="../slideLayouts/slideLayout12.xml"/><Relationship Id="rId4" Type="http://schemas.openxmlformats.org/officeDocument/2006/relationships/hyperlink" Target="mailto:emma@unchecked.u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171224" y="2356556"/>
            <a:ext cx="184666" cy="369332"/>
          </a:xfrm>
          <a:prstGeom prst="rect">
            <a:avLst/>
          </a:prstGeom>
          <a:noFill/>
        </p:spPr>
        <p:txBody>
          <a:bodyPr wrap="none" rtlCol="0">
            <a:spAutoFit/>
          </a:bodyPr>
          <a:lstStyle/>
          <a:p>
            <a:endParaRPr lang="en-GB" dirty="0"/>
          </a:p>
        </p:txBody>
      </p:sp>
      <p:sp>
        <p:nvSpPr>
          <p:cNvPr id="12" name="Title 11">
            <a:extLst>
              <a:ext uri="{FF2B5EF4-FFF2-40B4-BE49-F238E27FC236}">
                <a16:creationId xmlns:a16="http://schemas.microsoft.com/office/drawing/2014/main" id="{4F774DA0-518B-44BB-887A-758AA1FC379C}"/>
              </a:ext>
            </a:extLst>
          </p:cNvPr>
          <p:cNvSpPr>
            <a:spLocks noGrp="1"/>
          </p:cNvSpPr>
          <p:nvPr>
            <p:ph type="ctrTitle"/>
          </p:nvPr>
        </p:nvSpPr>
        <p:spPr>
          <a:xfrm>
            <a:off x="871728" y="1085088"/>
            <a:ext cx="10448544" cy="1323390"/>
          </a:xfrm>
        </p:spPr>
        <p:txBody>
          <a:bodyPr>
            <a:normAutofit fontScale="90000"/>
          </a:bodyPr>
          <a:lstStyle/>
          <a:p>
            <a:r>
              <a:rPr lang="en-GB" sz="4400" b="1" dirty="0">
                <a:solidFill>
                  <a:schemeClr val="bg1"/>
                </a:solidFill>
                <a:latin typeface="+mn-lt"/>
              </a:rPr>
              <a:t>Strong rules help us thrive - creating a new narrative around regulation and enforcement</a:t>
            </a:r>
          </a:p>
        </p:txBody>
      </p:sp>
      <p:cxnSp>
        <p:nvCxnSpPr>
          <p:cNvPr id="16" name="Straight Connector 15">
            <a:extLst>
              <a:ext uri="{FF2B5EF4-FFF2-40B4-BE49-F238E27FC236}">
                <a16:creationId xmlns:a16="http://schemas.microsoft.com/office/drawing/2014/main" id="{03DE7515-BF85-48CC-B823-36F35122DB6F}"/>
              </a:ext>
            </a:extLst>
          </p:cNvPr>
          <p:cNvCxnSpPr>
            <a:cxnSpLocks/>
          </p:cNvCxnSpPr>
          <p:nvPr/>
        </p:nvCxnSpPr>
        <p:spPr>
          <a:xfrm>
            <a:off x="2444618" y="2511299"/>
            <a:ext cx="7399175" cy="1"/>
          </a:xfrm>
          <a:prstGeom prst="line">
            <a:avLst/>
          </a:prstGeom>
          <a:ln>
            <a:solidFill>
              <a:schemeClr val="bg1"/>
            </a:solidFill>
          </a:ln>
        </p:spPr>
        <p:style>
          <a:lnRef idx="3">
            <a:schemeClr val="dk1"/>
          </a:lnRef>
          <a:fillRef idx="0">
            <a:schemeClr val="dk1"/>
          </a:fillRef>
          <a:effectRef idx="2">
            <a:schemeClr val="dk1"/>
          </a:effectRef>
          <a:fontRef idx="minor">
            <a:schemeClr val="tx1"/>
          </a:fontRef>
        </p:style>
      </p:cxnSp>
      <p:sp>
        <p:nvSpPr>
          <p:cNvPr id="23" name="Title 11">
            <a:extLst>
              <a:ext uri="{FF2B5EF4-FFF2-40B4-BE49-F238E27FC236}">
                <a16:creationId xmlns:a16="http://schemas.microsoft.com/office/drawing/2014/main" id="{D0226DD0-D621-43B4-9F05-779A817500C7}"/>
              </a:ext>
            </a:extLst>
          </p:cNvPr>
          <p:cNvSpPr txBox="1">
            <a:spLocks/>
          </p:cNvSpPr>
          <p:nvPr/>
        </p:nvSpPr>
        <p:spPr>
          <a:xfrm>
            <a:off x="1988974" y="2312231"/>
            <a:ext cx="8310465" cy="82731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sz="3600" b="1" dirty="0">
                <a:solidFill>
                  <a:schemeClr val="bg1"/>
                </a:solidFill>
              </a:rPr>
              <a:t>Findings from six focus groups</a:t>
            </a:r>
            <a:endParaRPr lang="en-GB" sz="4400" b="1" dirty="0">
              <a:solidFill>
                <a:schemeClr val="bg1"/>
              </a:solidFill>
            </a:endParaRPr>
          </a:p>
        </p:txBody>
      </p:sp>
    </p:spTree>
    <p:extLst>
      <p:ext uri="{BB962C8B-B14F-4D97-AF65-F5344CB8AC3E}">
        <p14:creationId xmlns:p14="http://schemas.microsoft.com/office/powerpoint/2010/main" val="36984804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171224" y="2356556"/>
            <a:ext cx="184666" cy="369332"/>
          </a:xfrm>
          <a:prstGeom prst="rect">
            <a:avLst/>
          </a:prstGeom>
          <a:noFill/>
        </p:spPr>
        <p:txBody>
          <a:bodyPr wrap="none" rtlCol="0">
            <a:spAutoFit/>
          </a:bodyPr>
          <a:lstStyle/>
          <a:p>
            <a:endParaRPr lang="en-GB" dirty="0"/>
          </a:p>
        </p:txBody>
      </p:sp>
      <p:sp>
        <p:nvSpPr>
          <p:cNvPr id="2" name="TextBox 1"/>
          <p:cNvSpPr txBox="1"/>
          <p:nvPr/>
        </p:nvSpPr>
        <p:spPr>
          <a:xfrm>
            <a:off x="2129281" y="504196"/>
            <a:ext cx="184666" cy="369332"/>
          </a:xfrm>
          <a:prstGeom prst="rect">
            <a:avLst/>
          </a:prstGeom>
          <a:noFill/>
        </p:spPr>
        <p:txBody>
          <a:bodyPr wrap="none" rtlCol="0">
            <a:spAutoFit/>
          </a:bodyPr>
          <a:lstStyle/>
          <a:p>
            <a:endParaRPr lang="en-GB" dirty="0"/>
          </a:p>
        </p:txBody>
      </p:sp>
      <p:sp>
        <p:nvSpPr>
          <p:cNvPr id="5" name="Rectangle 4"/>
          <p:cNvSpPr/>
          <p:nvPr/>
        </p:nvSpPr>
        <p:spPr>
          <a:xfrm>
            <a:off x="560337" y="168065"/>
            <a:ext cx="2334738" cy="705463"/>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3" name="Title Placeholder 1"/>
          <p:cNvSpPr txBox="1">
            <a:spLocks/>
          </p:cNvSpPr>
          <p:nvPr/>
        </p:nvSpPr>
        <p:spPr>
          <a:xfrm>
            <a:off x="807143" y="2280791"/>
            <a:ext cx="10522206" cy="281590"/>
          </a:xfrm>
          <a:prstGeom prst="rect">
            <a:avLst/>
          </a:prstGeom>
          <a:noFill/>
        </p:spPr>
        <p:txBody>
          <a:bodyPr vert="horz" lIns="91440" tIns="45720" rIns="91440" bIns="45720" rtlCol="0" anchor="ctr">
            <a:noAutofit/>
          </a:bodyPr>
          <a:lstStyle>
            <a:lvl1pPr algn="l" defTabSz="457200" rtl="0" eaLnBrk="1" latinLnBrk="0" hangingPunct="1">
              <a:spcBef>
                <a:spcPct val="0"/>
              </a:spcBef>
              <a:buNone/>
              <a:defRPr sz="1400" b="0" i="0" kern="1200" baseline="0">
                <a:solidFill>
                  <a:schemeClr val="tx1"/>
                </a:solidFill>
                <a:latin typeface="Helvetica Neue Light"/>
                <a:ea typeface="+mj-ea"/>
                <a:cs typeface="Helvetica Neue Light"/>
              </a:defRPr>
            </a:lvl1pPr>
          </a:lstStyle>
          <a:p>
            <a:pPr>
              <a:lnSpc>
                <a:spcPct val="120000"/>
              </a:lnSpc>
            </a:pPr>
            <a:r>
              <a:rPr lang="en-GB" sz="1500" dirty="0">
                <a:solidFill>
                  <a:schemeClr val="tx1">
                    <a:lumMod val="65000"/>
                    <a:lumOff val="35000"/>
                  </a:schemeClr>
                </a:solidFill>
                <a:latin typeface="Calibri "/>
              </a:rPr>
              <a:t>a. Our sample is pro regulation 														p.5 - 9</a:t>
            </a:r>
          </a:p>
        </p:txBody>
      </p:sp>
      <p:sp>
        <p:nvSpPr>
          <p:cNvPr id="11" name="Title Placeholder 1"/>
          <p:cNvSpPr txBox="1">
            <a:spLocks/>
          </p:cNvSpPr>
          <p:nvPr/>
        </p:nvSpPr>
        <p:spPr>
          <a:xfrm>
            <a:off x="807143" y="4198508"/>
            <a:ext cx="10672594" cy="281590"/>
          </a:xfrm>
          <a:prstGeom prst="rect">
            <a:avLst/>
          </a:prstGeom>
          <a:noFill/>
        </p:spPr>
        <p:txBody>
          <a:bodyPr vert="horz" lIns="91440" tIns="45720" rIns="91440" bIns="45720" rtlCol="0" anchor="ctr">
            <a:noAutofit/>
          </a:bodyPr>
          <a:lstStyle>
            <a:lvl1pPr algn="l" defTabSz="457200" rtl="0" eaLnBrk="1" latinLnBrk="0" hangingPunct="1">
              <a:spcBef>
                <a:spcPct val="0"/>
              </a:spcBef>
              <a:buNone/>
              <a:defRPr sz="1400" b="0" i="0" kern="1200" baseline="0">
                <a:solidFill>
                  <a:schemeClr val="tx1"/>
                </a:solidFill>
                <a:latin typeface="Helvetica Neue Light"/>
                <a:ea typeface="+mj-ea"/>
                <a:cs typeface="Helvetica Neue Light"/>
              </a:defRPr>
            </a:lvl1pPr>
          </a:lstStyle>
          <a:p>
            <a:pPr>
              <a:lnSpc>
                <a:spcPct val="120000"/>
              </a:lnSpc>
            </a:pPr>
            <a:r>
              <a:rPr lang="en-GB" sz="1500" dirty="0">
                <a:solidFill>
                  <a:schemeClr val="tx1">
                    <a:lumMod val="65000"/>
                    <a:lumOff val="35000"/>
                  </a:schemeClr>
                </a:solidFill>
                <a:latin typeface="+mn-lt"/>
              </a:rPr>
              <a:t>a. “Protect Me”																	p.12 - 15</a:t>
            </a:r>
          </a:p>
        </p:txBody>
      </p:sp>
      <p:sp>
        <p:nvSpPr>
          <p:cNvPr id="12" name="Title Placeholder 1"/>
          <p:cNvSpPr txBox="1">
            <a:spLocks/>
          </p:cNvSpPr>
          <p:nvPr/>
        </p:nvSpPr>
        <p:spPr>
          <a:xfrm>
            <a:off x="807143" y="4630092"/>
            <a:ext cx="10522206" cy="281590"/>
          </a:xfrm>
          <a:prstGeom prst="rect">
            <a:avLst/>
          </a:prstGeom>
          <a:noFill/>
        </p:spPr>
        <p:txBody>
          <a:bodyPr vert="horz" lIns="91440" tIns="45720" rIns="91440" bIns="45720" rtlCol="0" anchor="ctr">
            <a:noAutofit/>
          </a:bodyPr>
          <a:lstStyle>
            <a:lvl1pPr algn="l" defTabSz="457200" rtl="0" eaLnBrk="1" latinLnBrk="0" hangingPunct="1">
              <a:spcBef>
                <a:spcPct val="0"/>
              </a:spcBef>
              <a:buNone/>
              <a:defRPr sz="1400" b="0" i="0" kern="1200" baseline="0">
                <a:solidFill>
                  <a:schemeClr val="tx1"/>
                </a:solidFill>
                <a:latin typeface="Helvetica Neue Light"/>
                <a:ea typeface="+mj-ea"/>
                <a:cs typeface="Helvetica Neue Light"/>
              </a:defRPr>
            </a:lvl1pPr>
          </a:lstStyle>
          <a:p>
            <a:pPr>
              <a:lnSpc>
                <a:spcPct val="120000"/>
              </a:lnSpc>
            </a:pPr>
            <a:r>
              <a:rPr lang="en-GB" sz="1500" dirty="0">
                <a:solidFill>
                  <a:schemeClr val="tx1">
                    <a:lumMod val="65000"/>
                    <a:lumOff val="35000"/>
                  </a:schemeClr>
                </a:solidFill>
                <a:latin typeface="+mn-lt"/>
              </a:rPr>
              <a:t>b. “Stop other people doing something (I don’t like)”											p.16 - 20</a:t>
            </a:r>
          </a:p>
        </p:txBody>
      </p:sp>
      <p:sp>
        <p:nvSpPr>
          <p:cNvPr id="14" name="Title Placeholder 1"/>
          <p:cNvSpPr txBox="1">
            <a:spLocks/>
          </p:cNvSpPr>
          <p:nvPr/>
        </p:nvSpPr>
        <p:spPr>
          <a:xfrm>
            <a:off x="807143" y="5061676"/>
            <a:ext cx="10672594" cy="281590"/>
          </a:xfrm>
          <a:prstGeom prst="rect">
            <a:avLst/>
          </a:prstGeom>
        </p:spPr>
        <p:txBody>
          <a:bodyPr vert="horz" lIns="91440" tIns="45720" rIns="91440" bIns="45720" rtlCol="0" anchor="ctr">
            <a:noAutofit/>
          </a:bodyPr>
          <a:lstStyle>
            <a:lvl1pPr algn="l" defTabSz="457200" rtl="0" eaLnBrk="1" latinLnBrk="0" hangingPunct="1">
              <a:spcBef>
                <a:spcPct val="0"/>
              </a:spcBef>
              <a:buNone/>
              <a:defRPr sz="1400" b="0" i="0" kern="1200" baseline="0">
                <a:solidFill>
                  <a:schemeClr val="tx1"/>
                </a:solidFill>
                <a:latin typeface="Helvetica Neue Light"/>
                <a:ea typeface="+mj-ea"/>
                <a:cs typeface="Helvetica Neue Light"/>
              </a:defRPr>
            </a:lvl1pPr>
          </a:lstStyle>
          <a:p>
            <a:pPr>
              <a:lnSpc>
                <a:spcPct val="120000"/>
              </a:lnSpc>
            </a:pPr>
            <a:r>
              <a:rPr lang="en-GB" sz="1500" dirty="0">
                <a:solidFill>
                  <a:schemeClr val="tx1">
                    <a:lumMod val="65000"/>
                    <a:lumOff val="35000"/>
                  </a:schemeClr>
                </a:solidFill>
                <a:latin typeface="+mn-lt"/>
              </a:rPr>
              <a:t>c. “Stop me doing / make me do something (for my own good)”									p.21 - 25 </a:t>
            </a:r>
          </a:p>
        </p:txBody>
      </p:sp>
      <p:sp>
        <p:nvSpPr>
          <p:cNvPr id="17" name="Title Placeholder 1"/>
          <p:cNvSpPr txBox="1">
            <a:spLocks/>
          </p:cNvSpPr>
          <p:nvPr/>
        </p:nvSpPr>
        <p:spPr>
          <a:xfrm>
            <a:off x="764091" y="570945"/>
            <a:ext cx="1365190" cy="281590"/>
          </a:xfrm>
          <a:prstGeom prst="rect">
            <a:avLst/>
          </a:prstGeom>
        </p:spPr>
        <p:txBody>
          <a:bodyPr vert="horz" lIns="91440" tIns="45720" rIns="91440" bIns="45720" rtlCol="0" anchor="ctr">
            <a:noAutofit/>
          </a:bodyPr>
          <a:lstStyle>
            <a:lvl1pPr algn="l" defTabSz="457200" rtl="0" eaLnBrk="1" latinLnBrk="0" hangingPunct="1">
              <a:spcBef>
                <a:spcPct val="0"/>
              </a:spcBef>
              <a:buNone/>
              <a:defRPr sz="1400" b="0" i="0" kern="1200" baseline="0">
                <a:solidFill>
                  <a:schemeClr val="tx1"/>
                </a:solidFill>
                <a:latin typeface="Helvetica Neue Light"/>
                <a:ea typeface="+mj-ea"/>
                <a:cs typeface="Helvetica Neue Light"/>
              </a:defRPr>
            </a:lvl1pPr>
          </a:lstStyle>
          <a:p>
            <a:pPr>
              <a:lnSpc>
                <a:spcPct val="120000"/>
              </a:lnSpc>
            </a:pPr>
            <a:r>
              <a:rPr lang="en-GB" sz="1800" b="1" dirty="0">
                <a:solidFill>
                  <a:schemeClr val="bg1"/>
                </a:solidFill>
                <a:latin typeface="+mn-lt"/>
              </a:rPr>
              <a:t>Contents</a:t>
            </a:r>
          </a:p>
        </p:txBody>
      </p:sp>
      <p:sp>
        <p:nvSpPr>
          <p:cNvPr id="18" name="Title Placeholder 1"/>
          <p:cNvSpPr txBox="1">
            <a:spLocks/>
          </p:cNvSpPr>
          <p:nvPr/>
        </p:nvSpPr>
        <p:spPr>
          <a:xfrm>
            <a:off x="807143" y="2628944"/>
            <a:ext cx="10672594" cy="281590"/>
          </a:xfrm>
          <a:prstGeom prst="rect">
            <a:avLst/>
          </a:prstGeom>
        </p:spPr>
        <p:txBody>
          <a:bodyPr vert="horz" lIns="91440" tIns="45720" rIns="91440" bIns="45720" rtlCol="0" anchor="ctr">
            <a:noAutofit/>
          </a:bodyPr>
          <a:lstStyle>
            <a:lvl1pPr algn="l" defTabSz="457200" rtl="0" eaLnBrk="1" latinLnBrk="0" hangingPunct="1">
              <a:spcBef>
                <a:spcPct val="0"/>
              </a:spcBef>
              <a:buNone/>
              <a:defRPr sz="1400" b="0" i="0" kern="1200" baseline="0">
                <a:solidFill>
                  <a:schemeClr val="tx1"/>
                </a:solidFill>
                <a:latin typeface="Helvetica Neue Light"/>
                <a:ea typeface="+mj-ea"/>
                <a:cs typeface="Helvetica Neue Light"/>
              </a:defRPr>
            </a:lvl1pPr>
          </a:lstStyle>
          <a:p>
            <a:pPr>
              <a:lnSpc>
                <a:spcPct val="120000"/>
              </a:lnSpc>
            </a:pPr>
            <a:r>
              <a:rPr lang="en-GB" sz="1500" dirty="0">
                <a:solidFill>
                  <a:schemeClr val="tx1">
                    <a:lumMod val="65000"/>
                    <a:lumOff val="35000"/>
                  </a:schemeClr>
                </a:solidFill>
                <a:latin typeface="+mn-lt"/>
              </a:rPr>
              <a:t>b. Insights on regulation: introduction													p.10 - 11 </a:t>
            </a:r>
          </a:p>
        </p:txBody>
      </p:sp>
      <p:sp>
        <p:nvSpPr>
          <p:cNvPr id="19" name="Title Placeholder 1"/>
          <p:cNvSpPr txBox="1">
            <a:spLocks/>
          </p:cNvSpPr>
          <p:nvPr/>
        </p:nvSpPr>
        <p:spPr>
          <a:xfrm>
            <a:off x="764091" y="1864039"/>
            <a:ext cx="7529840" cy="281590"/>
          </a:xfrm>
          <a:prstGeom prst="rect">
            <a:avLst/>
          </a:prstGeom>
        </p:spPr>
        <p:txBody>
          <a:bodyPr vert="horz" lIns="91440" tIns="45720" rIns="91440" bIns="45720" rtlCol="0" anchor="ctr">
            <a:noAutofit/>
          </a:bodyPr>
          <a:lstStyle>
            <a:lvl1pPr algn="l" defTabSz="457200" rtl="0" eaLnBrk="1" latinLnBrk="0" hangingPunct="1">
              <a:spcBef>
                <a:spcPct val="0"/>
              </a:spcBef>
              <a:buNone/>
              <a:defRPr sz="1400" b="0" i="0" kern="1200" baseline="0">
                <a:solidFill>
                  <a:schemeClr val="tx1"/>
                </a:solidFill>
                <a:latin typeface="Helvetica Neue Light"/>
                <a:ea typeface="+mj-ea"/>
                <a:cs typeface="Helvetica Neue Light"/>
              </a:defRPr>
            </a:lvl1pPr>
          </a:lstStyle>
          <a:p>
            <a:pPr>
              <a:lnSpc>
                <a:spcPct val="120000"/>
              </a:lnSpc>
            </a:pPr>
            <a:r>
              <a:rPr lang="en-GB" sz="1800" dirty="0">
                <a:solidFill>
                  <a:schemeClr val="tx1">
                    <a:lumMod val="65000"/>
                    <a:lumOff val="35000"/>
                  </a:schemeClr>
                </a:solidFill>
                <a:latin typeface="+mn-lt"/>
              </a:rPr>
              <a:t>I. Truths </a:t>
            </a:r>
          </a:p>
        </p:txBody>
      </p:sp>
      <p:sp>
        <p:nvSpPr>
          <p:cNvPr id="20" name="Title Placeholder 1"/>
          <p:cNvSpPr txBox="1">
            <a:spLocks/>
          </p:cNvSpPr>
          <p:nvPr/>
        </p:nvSpPr>
        <p:spPr>
          <a:xfrm>
            <a:off x="807143" y="3766924"/>
            <a:ext cx="7529840" cy="281590"/>
          </a:xfrm>
          <a:prstGeom prst="rect">
            <a:avLst/>
          </a:prstGeom>
        </p:spPr>
        <p:txBody>
          <a:bodyPr vert="horz" lIns="91440" tIns="45720" rIns="91440" bIns="45720" rtlCol="0" anchor="ctr">
            <a:noAutofit/>
          </a:bodyPr>
          <a:lstStyle>
            <a:lvl1pPr algn="l" defTabSz="457200" rtl="0" eaLnBrk="1" latinLnBrk="0" hangingPunct="1">
              <a:spcBef>
                <a:spcPct val="0"/>
              </a:spcBef>
              <a:buNone/>
              <a:defRPr sz="1400" b="0" i="0" kern="1200" baseline="0">
                <a:solidFill>
                  <a:schemeClr val="tx1"/>
                </a:solidFill>
                <a:latin typeface="Helvetica Neue Light"/>
                <a:ea typeface="+mj-ea"/>
                <a:cs typeface="Helvetica Neue Light"/>
              </a:defRPr>
            </a:lvl1pPr>
          </a:lstStyle>
          <a:p>
            <a:pPr>
              <a:lnSpc>
                <a:spcPct val="120000"/>
              </a:lnSpc>
            </a:pPr>
            <a:r>
              <a:rPr lang="en-GB" sz="1800" dirty="0">
                <a:solidFill>
                  <a:schemeClr val="tx1">
                    <a:lumMod val="65000"/>
                    <a:lumOff val="35000"/>
                  </a:schemeClr>
                </a:solidFill>
                <a:latin typeface="Calibri "/>
              </a:rPr>
              <a:t>II. Insights on regulations</a:t>
            </a:r>
          </a:p>
        </p:txBody>
      </p:sp>
    </p:spTree>
    <p:extLst>
      <p:ext uri="{BB962C8B-B14F-4D97-AF65-F5344CB8AC3E}">
        <p14:creationId xmlns:p14="http://schemas.microsoft.com/office/powerpoint/2010/main" val="2226760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171224" y="2356556"/>
            <a:ext cx="184666" cy="369332"/>
          </a:xfrm>
          <a:prstGeom prst="rect">
            <a:avLst/>
          </a:prstGeom>
          <a:noFill/>
        </p:spPr>
        <p:txBody>
          <a:bodyPr wrap="none" rtlCol="0">
            <a:spAutoFit/>
          </a:bodyPr>
          <a:lstStyle/>
          <a:p>
            <a:endParaRPr lang="en-GB" dirty="0"/>
          </a:p>
        </p:txBody>
      </p:sp>
      <p:sp>
        <p:nvSpPr>
          <p:cNvPr id="2" name="TextBox 1"/>
          <p:cNvSpPr txBox="1"/>
          <p:nvPr/>
        </p:nvSpPr>
        <p:spPr>
          <a:xfrm>
            <a:off x="2129281" y="504196"/>
            <a:ext cx="184666" cy="369332"/>
          </a:xfrm>
          <a:prstGeom prst="rect">
            <a:avLst/>
          </a:prstGeom>
          <a:noFill/>
        </p:spPr>
        <p:txBody>
          <a:bodyPr wrap="none" rtlCol="0">
            <a:spAutoFit/>
          </a:bodyPr>
          <a:lstStyle/>
          <a:p>
            <a:endParaRPr lang="en-GB" dirty="0"/>
          </a:p>
        </p:txBody>
      </p:sp>
      <p:sp>
        <p:nvSpPr>
          <p:cNvPr id="5" name="Rectangle 4"/>
          <p:cNvSpPr/>
          <p:nvPr/>
        </p:nvSpPr>
        <p:spPr>
          <a:xfrm>
            <a:off x="560337" y="168065"/>
            <a:ext cx="2334738" cy="705463"/>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7" name="Title Placeholder 1"/>
          <p:cNvSpPr txBox="1">
            <a:spLocks/>
          </p:cNvSpPr>
          <p:nvPr/>
        </p:nvSpPr>
        <p:spPr>
          <a:xfrm>
            <a:off x="795648" y="548067"/>
            <a:ext cx="2667266" cy="281590"/>
          </a:xfrm>
          <a:prstGeom prst="rect">
            <a:avLst/>
          </a:prstGeom>
        </p:spPr>
        <p:txBody>
          <a:bodyPr vert="horz" lIns="91440" tIns="45720" rIns="91440" bIns="45720" rtlCol="0" anchor="ctr">
            <a:noAutofit/>
          </a:bodyPr>
          <a:lstStyle>
            <a:lvl1pPr algn="l" defTabSz="457200" rtl="0" eaLnBrk="1" latinLnBrk="0" hangingPunct="1">
              <a:spcBef>
                <a:spcPct val="0"/>
              </a:spcBef>
              <a:buNone/>
              <a:defRPr sz="1400" b="0" i="0" kern="1200" baseline="0">
                <a:solidFill>
                  <a:schemeClr val="tx1"/>
                </a:solidFill>
                <a:latin typeface="Helvetica Neue Light"/>
                <a:ea typeface="+mj-ea"/>
                <a:cs typeface="Helvetica Neue Light"/>
              </a:defRPr>
            </a:lvl1pPr>
          </a:lstStyle>
          <a:p>
            <a:pPr>
              <a:lnSpc>
                <a:spcPct val="120000"/>
              </a:lnSpc>
            </a:pPr>
            <a:r>
              <a:rPr lang="en-GB" sz="1800" b="1" dirty="0">
                <a:solidFill>
                  <a:schemeClr val="bg1"/>
                </a:solidFill>
                <a:latin typeface="+mn-lt"/>
              </a:rPr>
              <a:t>Sample and Methodology</a:t>
            </a:r>
          </a:p>
        </p:txBody>
      </p:sp>
      <p:sp>
        <p:nvSpPr>
          <p:cNvPr id="4" name="TextBox 3"/>
          <p:cNvSpPr txBox="1"/>
          <p:nvPr/>
        </p:nvSpPr>
        <p:spPr>
          <a:xfrm>
            <a:off x="776395" y="1371543"/>
            <a:ext cx="10585161" cy="4631396"/>
          </a:xfrm>
          <a:prstGeom prst="rect">
            <a:avLst/>
          </a:prstGeom>
          <a:noFill/>
        </p:spPr>
        <p:txBody>
          <a:bodyPr wrap="square" rtlCol="0">
            <a:spAutoFit/>
          </a:bodyPr>
          <a:lstStyle/>
          <a:p>
            <a:pPr>
              <a:lnSpc>
                <a:spcPct val="120000"/>
              </a:lnSpc>
            </a:pPr>
            <a:r>
              <a:rPr lang="en-GB" sz="1400" dirty="0">
                <a:solidFill>
                  <a:srgbClr val="595959"/>
                </a:solidFill>
                <a:cs typeface="Helvetica Neue Light"/>
              </a:rPr>
              <a:t>Sample: </a:t>
            </a:r>
          </a:p>
          <a:p>
            <a:pPr marL="285750" indent="-285750">
              <a:lnSpc>
                <a:spcPct val="120000"/>
              </a:lnSpc>
              <a:buFontTx/>
              <a:buChar char="-"/>
            </a:pPr>
            <a:r>
              <a:rPr lang="en-GB" sz="1200" dirty="0">
                <a:solidFill>
                  <a:srgbClr val="595959"/>
                </a:solidFill>
                <a:cs typeface="Helvetica Neue Light"/>
              </a:rPr>
              <a:t>Under 40 years old</a:t>
            </a:r>
          </a:p>
          <a:p>
            <a:pPr marL="285750" indent="-285750">
              <a:lnSpc>
                <a:spcPct val="120000"/>
              </a:lnSpc>
              <a:buFontTx/>
              <a:buChar char="-"/>
            </a:pPr>
            <a:r>
              <a:rPr lang="en-US" sz="1200" dirty="0">
                <a:solidFill>
                  <a:srgbClr val="595959"/>
                </a:solidFill>
                <a:cs typeface="Helvetica Neue Light"/>
              </a:rPr>
              <a:t>All had voted Conservative or UKIP in the last General Election AND indicated that they may vote the same way in the next General Election, OR had not voted in the last General Election AND were open to voting Conservative in the next General Election </a:t>
            </a:r>
          </a:p>
          <a:p>
            <a:pPr marL="285750" indent="-285750">
              <a:lnSpc>
                <a:spcPct val="120000"/>
              </a:lnSpc>
              <a:buFontTx/>
              <a:buChar char="-"/>
            </a:pPr>
            <a:r>
              <a:rPr lang="en-US" sz="1200" dirty="0">
                <a:solidFill>
                  <a:srgbClr val="595959"/>
                </a:solidFill>
                <a:cs typeface="Helvetica Neue Light"/>
              </a:rPr>
              <a:t>Good mix of pre family and family </a:t>
            </a:r>
          </a:p>
          <a:p>
            <a:pPr marL="285750" indent="-285750">
              <a:lnSpc>
                <a:spcPct val="120000"/>
              </a:lnSpc>
              <a:buFontTx/>
              <a:buChar char="-"/>
            </a:pPr>
            <a:endParaRPr lang="en-US" sz="1400" dirty="0">
              <a:solidFill>
                <a:srgbClr val="595959"/>
              </a:solidFill>
              <a:cs typeface="Helvetica Neue Light"/>
            </a:endParaRPr>
          </a:p>
          <a:p>
            <a:pPr>
              <a:lnSpc>
                <a:spcPct val="120000"/>
              </a:lnSpc>
            </a:pPr>
            <a:r>
              <a:rPr lang="en-US" sz="1400" dirty="0">
                <a:solidFill>
                  <a:srgbClr val="595959"/>
                </a:solidFill>
                <a:cs typeface="Helvetica Neue Light"/>
              </a:rPr>
              <a:t>Additional recruitment criteria*:</a:t>
            </a:r>
          </a:p>
          <a:p>
            <a:pPr>
              <a:lnSpc>
                <a:spcPct val="120000"/>
              </a:lnSpc>
            </a:pPr>
            <a:endParaRPr lang="en-US" sz="1400" dirty="0">
              <a:solidFill>
                <a:srgbClr val="595959"/>
              </a:solidFill>
              <a:cs typeface="Helvetica Neue Light"/>
            </a:endParaRPr>
          </a:p>
          <a:p>
            <a:pPr>
              <a:lnSpc>
                <a:spcPct val="120000"/>
              </a:lnSpc>
            </a:pPr>
            <a:endParaRPr lang="en-GB" sz="1400" dirty="0">
              <a:solidFill>
                <a:srgbClr val="595959"/>
              </a:solidFill>
              <a:cs typeface="Helvetica Neue Light"/>
            </a:endParaRPr>
          </a:p>
          <a:p>
            <a:pPr marL="285750" indent="-285750">
              <a:lnSpc>
                <a:spcPct val="120000"/>
              </a:lnSpc>
              <a:buFontTx/>
              <a:buChar char="-"/>
            </a:pPr>
            <a:endParaRPr lang="en-GB" sz="1400" dirty="0">
              <a:solidFill>
                <a:srgbClr val="595959"/>
              </a:solidFill>
              <a:cs typeface="Helvetica Neue Light"/>
            </a:endParaRPr>
          </a:p>
          <a:p>
            <a:pPr marL="285750" indent="-285750">
              <a:lnSpc>
                <a:spcPct val="120000"/>
              </a:lnSpc>
              <a:buFontTx/>
              <a:buChar char="-"/>
            </a:pPr>
            <a:endParaRPr lang="en-GB" sz="1400" dirty="0">
              <a:solidFill>
                <a:srgbClr val="595959"/>
              </a:solidFill>
              <a:cs typeface="Helvetica Neue Light"/>
            </a:endParaRPr>
          </a:p>
          <a:p>
            <a:pPr>
              <a:lnSpc>
                <a:spcPct val="120000"/>
              </a:lnSpc>
            </a:pPr>
            <a:endParaRPr lang="en-GB" sz="1400" dirty="0">
              <a:solidFill>
                <a:srgbClr val="595959"/>
              </a:solidFill>
              <a:cs typeface="Helvetica Neue Light"/>
            </a:endParaRPr>
          </a:p>
          <a:p>
            <a:pPr>
              <a:lnSpc>
                <a:spcPct val="120000"/>
              </a:lnSpc>
            </a:pPr>
            <a:endParaRPr lang="en-GB" sz="1400" dirty="0">
              <a:solidFill>
                <a:srgbClr val="595959"/>
              </a:solidFill>
              <a:cs typeface="Helvetica Neue Light"/>
            </a:endParaRPr>
          </a:p>
          <a:p>
            <a:pPr>
              <a:lnSpc>
                <a:spcPct val="120000"/>
              </a:lnSpc>
            </a:pPr>
            <a:r>
              <a:rPr lang="en-GB" sz="1400" dirty="0">
                <a:solidFill>
                  <a:srgbClr val="595959"/>
                </a:solidFill>
                <a:cs typeface="Helvetica Neue Light"/>
              </a:rPr>
              <a:t>Methodology</a:t>
            </a:r>
          </a:p>
          <a:p>
            <a:pPr marL="171450" indent="-171450">
              <a:lnSpc>
                <a:spcPct val="120000"/>
              </a:lnSpc>
              <a:buFontTx/>
              <a:buChar char="-"/>
            </a:pPr>
            <a:r>
              <a:rPr lang="en-GB" sz="1200" dirty="0">
                <a:solidFill>
                  <a:srgbClr val="595959"/>
                </a:solidFill>
                <a:cs typeface="Helvetica Neue Light"/>
              </a:rPr>
              <a:t>Respondents were invited to take part in a short pre task in which they were asked to discuss three nominated aspects of regulation with three other people. </a:t>
            </a:r>
          </a:p>
          <a:p>
            <a:pPr marL="171450" indent="-171450">
              <a:lnSpc>
                <a:spcPct val="120000"/>
              </a:lnSpc>
              <a:buFontTx/>
              <a:buChar char="-"/>
            </a:pPr>
            <a:r>
              <a:rPr lang="en-GB" sz="1200" dirty="0">
                <a:solidFill>
                  <a:srgbClr val="595959"/>
                </a:solidFill>
                <a:cs typeface="Helvetica Neue Light"/>
              </a:rPr>
              <a:t>Respondents then attended a 100-minute focus group in St Albans (4 x groups) or Bexleyheath (2 x groups). </a:t>
            </a:r>
          </a:p>
          <a:p>
            <a:pPr marL="171450" indent="-171450">
              <a:lnSpc>
                <a:spcPct val="120000"/>
              </a:lnSpc>
              <a:buFontTx/>
              <a:buChar char="-"/>
            </a:pPr>
            <a:r>
              <a:rPr lang="en-GB" sz="1200" dirty="0">
                <a:solidFill>
                  <a:srgbClr val="595959"/>
                </a:solidFill>
                <a:cs typeface="Helvetica Neue Light"/>
              </a:rPr>
              <a:t>Fieldwork was conducted on the 30</a:t>
            </a:r>
            <a:r>
              <a:rPr lang="en-GB" sz="1200" baseline="30000" dirty="0">
                <a:solidFill>
                  <a:srgbClr val="595959"/>
                </a:solidFill>
                <a:cs typeface="Helvetica Neue Light"/>
              </a:rPr>
              <a:t>th</a:t>
            </a:r>
            <a:r>
              <a:rPr lang="en-GB" sz="1200" dirty="0">
                <a:solidFill>
                  <a:srgbClr val="595959"/>
                </a:solidFill>
                <a:cs typeface="Helvetica Neue Light"/>
              </a:rPr>
              <a:t> and 31</a:t>
            </a:r>
            <a:r>
              <a:rPr lang="en-GB" sz="1200" baseline="30000" dirty="0">
                <a:solidFill>
                  <a:srgbClr val="595959"/>
                </a:solidFill>
                <a:cs typeface="Helvetica Neue Light"/>
              </a:rPr>
              <a:t>st</a:t>
            </a:r>
            <a:r>
              <a:rPr lang="en-GB" sz="1200" dirty="0">
                <a:solidFill>
                  <a:srgbClr val="595959"/>
                </a:solidFill>
                <a:cs typeface="Helvetica Neue Light"/>
              </a:rPr>
              <a:t> May 2018. </a:t>
            </a:r>
          </a:p>
          <a:p>
            <a:pPr marL="171450" indent="-171450">
              <a:lnSpc>
                <a:spcPct val="120000"/>
              </a:lnSpc>
              <a:buFontTx/>
              <a:buChar char="-"/>
            </a:pPr>
            <a:endParaRPr lang="en-GB" sz="1200" dirty="0">
              <a:solidFill>
                <a:srgbClr val="595959"/>
              </a:solidFill>
              <a:cs typeface="Helvetica Neue Light"/>
            </a:endParaRPr>
          </a:p>
          <a:p>
            <a:pPr>
              <a:lnSpc>
                <a:spcPct val="120000"/>
              </a:lnSpc>
            </a:pPr>
            <a:r>
              <a:rPr lang="en-GB" sz="1050" dirty="0">
                <a:solidFill>
                  <a:srgbClr val="595959"/>
                </a:solidFill>
                <a:cs typeface="Helvetica Neue Light"/>
              </a:rPr>
              <a:t>*Explanations of the Values Modes system can be found at </a:t>
            </a:r>
            <a:r>
              <a:rPr lang="en-GB" sz="1050" dirty="0">
                <a:solidFill>
                  <a:srgbClr val="595959"/>
                </a:solidFill>
                <a:cs typeface="Helvetica Neue Light"/>
                <a:hlinkClick r:id="rId3"/>
              </a:rPr>
              <a:t>www.campaignstrategy.org</a:t>
            </a:r>
            <a:r>
              <a:rPr lang="en-GB" sz="1050" dirty="0">
                <a:solidFill>
                  <a:srgbClr val="595959"/>
                </a:solidFill>
                <a:cs typeface="Helvetica Neue Light"/>
              </a:rPr>
              <a:t> and </a:t>
            </a:r>
            <a:r>
              <a:rPr lang="en-GB" sz="1050" dirty="0">
                <a:solidFill>
                  <a:srgbClr val="595959"/>
                </a:solidFill>
                <a:cs typeface="Helvetica Neue Light"/>
                <a:hlinkClick r:id="rId4"/>
              </a:rPr>
              <a:t>www.cultdyn.co.uk</a:t>
            </a:r>
            <a:r>
              <a:rPr lang="en-GB" sz="1050" dirty="0">
                <a:solidFill>
                  <a:srgbClr val="595959"/>
                </a:solidFill>
                <a:cs typeface="Helvetica Neue Light"/>
              </a:rPr>
              <a:t>  </a:t>
            </a:r>
          </a:p>
        </p:txBody>
      </p:sp>
      <p:graphicFrame>
        <p:nvGraphicFramePr>
          <p:cNvPr id="3" name="Table 2"/>
          <p:cNvGraphicFramePr>
            <a:graphicFrameLocks noGrp="1"/>
          </p:cNvGraphicFramePr>
          <p:nvPr>
            <p:extLst>
              <p:ext uri="{D42A27DB-BD31-4B8C-83A1-F6EECF244321}">
                <p14:modId xmlns:p14="http://schemas.microsoft.com/office/powerpoint/2010/main" val="2642411325"/>
              </p:ext>
            </p:extLst>
          </p:nvPr>
        </p:nvGraphicFramePr>
        <p:xfrm>
          <a:off x="830440" y="3196731"/>
          <a:ext cx="10531116" cy="1250950"/>
        </p:xfrm>
        <a:graphic>
          <a:graphicData uri="http://schemas.openxmlformats.org/drawingml/2006/table">
            <a:tbl>
              <a:tblPr firstRow="1" bandRow="1">
                <a:tableStyleId>{5C22544A-7EE6-4342-B048-85BDC9FD1C3A}</a:tableStyleId>
              </a:tblPr>
              <a:tblGrid>
                <a:gridCol w="2632779">
                  <a:extLst>
                    <a:ext uri="{9D8B030D-6E8A-4147-A177-3AD203B41FA5}">
                      <a16:colId xmlns:a16="http://schemas.microsoft.com/office/drawing/2014/main" val="20000"/>
                    </a:ext>
                  </a:extLst>
                </a:gridCol>
                <a:gridCol w="2632779">
                  <a:extLst>
                    <a:ext uri="{9D8B030D-6E8A-4147-A177-3AD203B41FA5}">
                      <a16:colId xmlns:a16="http://schemas.microsoft.com/office/drawing/2014/main" val="20001"/>
                    </a:ext>
                  </a:extLst>
                </a:gridCol>
                <a:gridCol w="2632779">
                  <a:extLst>
                    <a:ext uri="{9D8B030D-6E8A-4147-A177-3AD203B41FA5}">
                      <a16:colId xmlns:a16="http://schemas.microsoft.com/office/drawing/2014/main" val="20002"/>
                    </a:ext>
                  </a:extLst>
                </a:gridCol>
                <a:gridCol w="2632779">
                  <a:extLst>
                    <a:ext uri="{9D8B030D-6E8A-4147-A177-3AD203B41FA5}">
                      <a16:colId xmlns:a16="http://schemas.microsoft.com/office/drawing/2014/main" val="20003"/>
                    </a:ext>
                  </a:extLst>
                </a:gridCol>
              </a:tblGrid>
              <a:tr h="370840">
                <a:tc>
                  <a:txBody>
                    <a:bodyPr/>
                    <a:lstStyle/>
                    <a:p>
                      <a:pPr>
                        <a:lnSpc>
                          <a:spcPct val="120000"/>
                        </a:lnSpc>
                      </a:pPr>
                      <a:r>
                        <a:rPr lang="en-GB" sz="1200" b="0" i="0" dirty="0">
                          <a:solidFill>
                            <a:schemeClr val="bg1"/>
                          </a:solidFill>
                          <a:latin typeface="+mn-lt"/>
                          <a:cs typeface="Helvetica Neue Light"/>
                        </a:rPr>
                        <a:t>2 Focus</a:t>
                      </a:r>
                      <a:r>
                        <a:rPr lang="en-GB" sz="1200" b="0" i="0" baseline="0" dirty="0">
                          <a:solidFill>
                            <a:schemeClr val="bg1"/>
                          </a:solidFill>
                          <a:latin typeface="+mn-lt"/>
                          <a:cs typeface="Helvetica Neue Light"/>
                        </a:rPr>
                        <a:t> Groups of  </a:t>
                      </a:r>
                      <a:r>
                        <a:rPr lang="en-GB" sz="1200" b="0" i="0" dirty="0">
                          <a:solidFill>
                            <a:schemeClr val="bg1"/>
                          </a:solidFill>
                          <a:latin typeface="+mn-lt"/>
                          <a:cs typeface="Helvetica Neue Light"/>
                        </a:rPr>
                        <a:t>Pioneers (St</a:t>
                      </a:r>
                      <a:r>
                        <a:rPr lang="en-GB" sz="1200" b="0" i="0" baseline="0" dirty="0">
                          <a:solidFill>
                            <a:schemeClr val="bg1"/>
                          </a:solidFill>
                          <a:latin typeface="+mn-lt"/>
                          <a:cs typeface="Helvetica Neue Light"/>
                        </a:rPr>
                        <a:t> Albans)</a:t>
                      </a:r>
                      <a:endParaRPr lang="en-GB" sz="1200" b="0" i="0" dirty="0">
                        <a:solidFill>
                          <a:schemeClr val="bg1"/>
                        </a:solidFill>
                        <a:latin typeface="+mn-lt"/>
                        <a:cs typeface="Helvetica Neue Light"/>
                      </a:endParaRPr>
                    </a:p>
                  </a:txBody>
                  <a:tcP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56758B"/>
                    </a:solidFill>
                  </a:tcPr>
                </a:tc>
                <a:tc>
                  <a:txBody>
                    <a:bodyPr/>
                    <a:lstStyle/>
                    <a:p>
                      <a:pPr>
                        <a:lnSpc>
                          <a:spcPct val="120000"/>
                        </a:lnSpc>
                      </a:pPr>
                      <a:r>
                        <a:rPr lang="en-GB" sz="1200" b="0" i="0" dirty="0">
                          <a:solidFill>
                            <a:schemeClr val="bg1"/>
                          </a:solidFill>
                          <a:latin typeface="+mn-lt"/>
                          <a:cs typeface="Helvetica Neue Light"/>
                        </a:rPr>
                        <a:t>2 Focus</a:t>
                      </a:r>
                      <a:r>
                        <a:rPr lang="en-GB" sz="1200" b="0" i="0" baseline="0" dirty="0">
                          <a:solidFill>
                            <a:schemeClr val="bg1"/>
                          </a:solidFill>
                          <a:latin typeface="+mn-lt"/>
                          <a:cs typeface="Helvetica Neue Light"/>
                        </a:rPr>
                        <a:t> Groups of </a:t>
                      </a:r>
                      <a:r>
                        <a:rPr lang="en-GB" sz="1200" b="0" i="0" dirty="0">
                          <a:solidFill>
                            <a:schemeClr val="bg1"/>
                          </a:solidFill>
                          <a:latin typeface="+mn-lt"/>
                          <a:cs typeface="Helvetica Neue Light"/>
                        </a:rPr>
                        <a:t>Prospectors (St Albans)</a:t>
                      </a:r>
                    </a:p>
                  </a:txBody>
                  <a:tcP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56758B"/>
                    </a:solidFill>
                  </a:tcPr>
                </a:tc>
                <a:tc>
                  <a:txBody>
                    <a:bodyPr/>
                    <a:lstStyle/>
                    <a:p>
                      <a:pPr marL="0" marR="0" indent="0" algn="l" defTabSz="457200" rtl="0" eaLnBrk="1" fontAlgn="auto" latinLnBrk="0" hangingPunct="1">
                        <a:lnSpc>
                          <a:spcPct val="120000"/>
                        </a:lnSpc>
                        <a:spcBef>
                          <a:spcPts val="0"/>
                        </a:spcBef>
                        <a:spcAft>
                          <a:spcPts val="0"/>
                        </a:spcAft>
                        <a:buClrTx/>
                        <a:buSzTx/>
                        <a:buFontTx/>
                        <a:buNone/>
                        <a:tabLst/>
                        <a:defRPr/>
                      </a:pPr>
                      <a:r>
                        <a:rPr lang="en-GB" sz="1200" b="0" i="0" dirty="0">
                          <a:solidFill>
                            <a:schemeClr val="bg1"/>
                          </a:solidFill>
                          <a:latin typeface="+mn-lt"/>
                          <a:cs typeface="Helvetica Neue Light"/>
                        </a:rPr>
                        <a:t>1 Focus</a:t>
                      </a:r>
                      <a:r>
                        <a:rPr lang="en-GB" sz="1200" b="0" i="0" baseline="0" dirty="0">
                          <a:solidFill>
                            <a:schemeClr val="bg1"/>
                          </a:solidFill>
                          <a:latin typeface="+mn-lt"/>
                          <a:cs typeface="Helvetica Neue Light"/>
                        </a:rPr>
                        <a:t> Group of</a:t>
                      </a:r>
                      <a:r>
                        <a:rPr lang="en-GB" sz="1200" b="0" i="0" dirty="0">
                          <a:solidFill>
                            <a:schemeClr val="bg1"/>
                          </a:solidFill>
                          <a:latin typeface="+mn-lt"/>
                          <a:cs typeface="Helvetica Neue Light"/>
                        </a:rPr>
                        <a:t> Prospector</a:t>
                      </a:r>
                      <a:r>
                        <a:rPr lang="en-GB" sz="1200" b="0" i="0" baseline="0" dirty="0">
                          <a:solidFill>
                            <a:schemeClr val="bg1"/>
                          </a:solidFill>
                          <a:latin typeface="+mn-lt"/>
                          <a:cs typeface="Helvetica Neue Light"/>
                        </a:rPr>
                        <a:t>s (Bexleyheath)</a:t>
                      </a:r>
                      <a:endParaRPr lang="en-GB" sz="1200" b="0" i="0" dirty="0">
                        <a:solidFill>
                          <a:schemeClr val="bg1"/>
                        </a:solidFill>
                        <a:latin typeface="+mn-lt"/>
                        <a:cs typeface="Helvetica Neue Light"/>
                      </a:endParaRPr>
                    </a:p>
                  </a:txBody>
                  <a:tcP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56758B"/>
                    </a:solidFill>
                  </a:tcPr>
                </a:tc>
                <a:tc>
                  <a:txBody>
                    <a:bodyPr/>
                    <a:lstStyle/>
                    <a:p>
                      <a:pPr>
                        <a:lnSpc>
                          <a:spcPct val="120000"/>
                        </a:lnSpc>
                      </a:pPr>
                      <a:r>
                        <a:rPr lang="en-GB" sz="1200" b="0" i="0" dirty="0">
                          <a:solidFill>
                            <a:schemeClr val="bg1"/>
                          </a:solidFill>
                          <a:latin typeface="+mn-lt"/>
                          <a:cs typeface="Helvetica Neue Light"/>
                        </a:rPr>
                        <a:t>1 Focus</a:t>
                      </a:r>
                      <a:r>
                        <a:rPr lang="en-GB" sz="1200" b="0" i="0" baseline="0" dirty="0">
                          <a:solidFill>
                            <a:schemeClr val="bg1"/>
                          </a:solidFill>
                          <a:latin typeface="+mn-lt"/>
                          <a:cs typeface="Helvetica Neue Light"/>
                        </a:rPr>
                        <a:t> Group of </a:t>
                      </a:r>
                      <a:r>
                        <a:rPr lang="en-GB" sz="1200" b="0" i="0" dirty="0">
                          <a:solidFill>
                            <a:schemeClr val="bg1"/>
                          </a:solidFill>
                          <a:latin typeface="+mn-lt"/>
                          <a:cs typeface="Helvetica Neue Light"/>
                        </a:rPr>
                        <a:t>Settlers</a:t>
                      </a:r>
                      <a:r>
                        <a:rPr lang="en-GB" sz="1200" b="0" i="0" baseline="0" dirty="0">
                          <a:solidFill>
                            <a:schemeClr val="bg1"/>
                          </a:solidFill>
                          <a:latin typeface="+mn-lt"/>
                          <a:cs typeface="Helvetica Neue Light"/>
                        </a:rPr>
                        <a:t> (Bexleyheath)</a:t>
                      </a:r>
                      <a:endParaRPr lang="en-GB" sz="1200" b="0" i="0" dirty="0">
                        <a:solidFill>
                          <a:schemeClr val="bg1"/>
                        </a:solidFill>
                        <a:latin typeface="+mn-lt"/>
                        <a:cs typeface="Helvetica Neue Light"/>
                      </a:endParaRPr>
                    </a:p>
                  </a:txBody>
                  <a:tcP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56758B"/>
                    </a:solidFill>
                  </a:tcPr>
                </a:tc>
                <a:extLst>
                  <a:ext uri="{0D108BD9-81ED-4DB2-BD59-A6C34878D82A}">
                    <a16:rowId xmlns:a16="http://schemas.microsoft.com/office/drawing/2014/main" val="10000"/>
                  </a:ext>
                </a:extLst>
              </a:tr>
              <a:tr h="370840">
                <a:tc>
                  <a:txBody>
                    <a:bodyPr/>
                    <a:lstStyle/>
                    <a:p>
                      <a:pPr>
                        <a:lnSpc>
                          <a:spcPct val="120000"/>
                        </a:lnSpc>
                      </a:pPr>
                      <a:r>
                        <a:rPr lang="en-GB" sz="1200" b="0" i="0" dirty="0">
                          <a:solidFill>
                            <a:srgbClr val="595959"/>
                          </a:solidFill>
                          <a:latin typeface="+mn-lt"/>
                          <a:cs typeface="Helvetica Neue Light"/>
                        </a:rPr>
                        <a:t>All voted</a:t>
                      </a:r>
                      <a:r>
                        <a:rPr lang="en-GB" sz="1200" b="0" i="0" baseline="0" dirty="0">
                          <a:solidFill>
                            <a:srgbClr val="595959"/>
                          </a:solidFill>
                          <a:latin typeface="+mn-lt"/>
                          <a:cs typeface="Helvetica Neue Light"/>
                        </a:rPr>
                        <a:t> Leave in the EU Referendum or did not vote (but say they would have voted to Leave)</a:t>
                      </a:r>
                      <a:endParaRPr lang="en-GB" sz="1200" b="0" i="0" dirty="0">
                        <a:solidFill>
                          <a:srgbClr val="595959"/>
                        </a:solidFill>
                        <a:latin typeface="+mn-lt"/>
                        <a:cs typeface="Helvetica Neue Light"/>
                      </a:endParaRPr>
                    </a:p>
                  </a:txBody>
                  <a:tcP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chemeClr val="bg1">
                        <a:lumMod val="85000"/>
                      </a:schemeClr>
                    </a:solidFill>
                  </a:tcPr>
                </a:tc>
                <a:tc>
                  <a:txBody>
                    <a:bodyPr/>
                    <a:lstStyle/>
                    <a:p>
                      <a:pPr marL="0" marR="0" indent="0" algn="l" defTabSz="457200" rtl="0" eaLnBrk="1" fontAlgn="auto" latinLnBrk="0" hangingPunct="1">
                        <a:lnSpc>
                          <a:spcPct val="120000"/>
                        </a:lnSpc>
                        <a:spcBef>
                          <a:spcPts val="0"/>
                        </a:spcBef>
                        <a:spcAft>
                          <a:spcPts val="0"/>
                        </a:spcAft>
                        <a:buClrTx/>
                        <a:buSzTx/>
                        <a:buFontTx/>
                        <a:buNone/>
                        <a:tabLst/>
                        <a:defRPr/>
                      </a:pPr>
                      <a:r>
                        <a:rPr lang="en-GB" sz="1200" b="0" i="0" dirty="0">
                          <a:solidFill>
                            <a:srgbClr val="595959"/>
                          </a:solidFill>
                          <a:latin typeface="+mn-lt"/>
                          <a:cs typeface="Helvetica Neue Light"/>
                        </a:rPr>
                        <a:t>All voted</a:t>
                      </a:r>
                      <a:r>
                        <a:rPr lang="en-GB" sz="1200" b="0" i="0" baseline="0" dirty="0">
                          <a:solidFill>
                            <a:srgbClr val="595959"/>
                          </a:solidFill>
                          <a:latin typeface="+mn-lt"/>
                          <a:cs typeface="Helvetica Neue Light"/>
                        </a:rPr>
                        <a:t> Leave in the EU Referendum or did not vote (but say they would have voted to Leave)</a:t>
                      </a:r>
                      <a:endParaRPr lang="en-GB" sz="1200" b="0" i="0" dirty="0">
                        <a:solidFill>
                          <a:srgbClr val="595959"/>
                        </a:solidFill>
                        <a:latin typeface="+mn-lt"/>
                        <a:cs typeface="Helvetica Neue Light"/>
                      </a:endParaRPr>
                    </a:p>
                  </a:txBody>
                  <a:tcP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chemeClr val="bg1">
                        <a:lumMod val="85000"/>
                      </a:schemeClr>
                    </a:solidFill>
                  </a:tcPr>
                </a:tc>
                <a:tc>
                  <a:txBody>
                    <a:bodyPr/>
                    <a:lstStyle/>
                    <a:p>
                      <a:pPr>
                        <a:lnSpc>
                          <a:spcPct val="120000"/>
                        </a:lnSpc>
                      </a:pPr>
                      <a:r>
                        <a:rPr lang="en-GB" sz="1200" b="0" i="0" dirty="0">
                          <a:solidFill>
                            <a:srgbClr val="595959"/>
                          </a:solidFill>
                          <a:latin typeface="+mn-lt"/>
                          <a:cs typeface="Helvetica Neue Light"/>
                        </a:rPr>
                        <a:t>All Social</a:t>
                      </a:r>
                      <a:r>
                        <a:rPr lang="en-GB" sz="1200" b="0" i="0" baseline="0" dirty="0">
                          <a:solidFill>
                            <a:srgbClr val="595959"/>
                          </a:solidFill>
                          <a:latin typeface="+mn-lt"/>
                          <a:cs typeface="Helvetica Neue Light"/>
                        </a:rPr>
                        <a:t> Grade D</a:t>
                      </a:r>
                      <a:endParaRPr lang="en-GB" sz="1200" b="0" i="0" dirty="0">
                        <a:solidFill>
                          <a:srgbClr val="595959"/>
                        </a:solidFill>
                        <a:latin typeface="+mn-lt"/>
                        <a:cs typeface="Helvetica Neue Light"/>
                      </a:endParaRPr>
                    </a:p>
                  </a:txBody>
                  <a:tcP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chemeClr val="bg1">
                        <a:lumMod val="85000"/>
                      </a:schemeClr>
                    </a:solidFill>
                  </a:tcPr>
                </a:tc>
                <a:tc>
                  <a:txBody>
                    <a:bodyPr/>
                    <a:lstStyle/>
                    <a:p>
                      <a:pPr marL="0" marR="0" indent="0" algn="l" defTabSz="457200" rtl="0" eaLnBrk="1" fontAlgn="auto" latinLnBrk="0" hangingPunct="1">
                        <a:lnSpc>
                          <a:spcPct val="120000"/>
                        </a:lnSpc>
                        <a:spcBef>
                          <a:spcPts val="0"/>
                        </a:spcBef>
                        <a:spcAft>
                          <a:spcPts val="0"/>
                        </a:spcAft>
                        <a:buClrTx/>
                        <a:buSzTx/>
                        <a:buFontTx/>
                        <a:buNone/>
                        <a:tabLst/>
                        <a:defRPr/>
                      </a:pPr>
                      <a:r>
                        <a:rPr lang="en-GB" sz="1200" b="0" i="0" dirty="0">
                          <a:solidFill>
                            <a:srgbClr val="595959"/>
                          </a:solidFill>
                          <a:latin typeface="+mn-lt"/>
                          <a:cs typeface="Helvetica Neue Light"/>
                        </a:rPr>
                        <a:t>All Social</a:t>
                      </a:r>
                      <a:r>
                        <a:rPr lang="en-GB" sz="1200" b="0" i="0" baseline="0" dirty="0">
                          <a:solidFill>
                            <a:srgbClr val="595959"/>
                          </a:solidFill>
                          <a:latin typeface="+mn-lt"/>
                          <a:cs typeface="Helvetica Neue Light"/>
                        </a:rPr>
                        <a:t> Grade D</a:t>
                      </a:r>
                      <a:endParaRPr lang="en-GB" sz="1200" b="0" i="0" dirty="0">
                        <a:solidFill>
                          <a:srgbClr val="595959"/>
                        </a:solidFill>
                        <a:latin typeface="+mn-lt"/>
                        <a:cs typeface="Helvetica Neue Light"/>
                      </a:endParaRPr>
                    </a:p>
                    <a:p>
                      <a:pPr>
                        <a:lnSpc>
                          <a:spcPct val="120000"/>
                        </a:lnSpc>
                      </a:pPr>
                      <a:endParaRPr lang="en-GB" sz="1200" b="0" i="0" dirty="0">
                        <a:solidFill>
                          <a:srgbClr val="595959"/>
                        </a:solidFill>
                        <a:latin typeface="+mn-lt"/>
                        <a:cs typeface="Helvetica Neue Light"/>
                      </a:endParaRPr>
                    </a:p>
                  </a:txBody>
                  <a:tcP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14667985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171224" y="2356556"/>
            <a:ext cx="184666" cy="369332"/>
          </a:xfrm>
          <a:prstGeom prst="rect">
            <a:avLst/>
          </a:prstGeom>
          <a:noFill/>
        </p:spPr>
        <p:txBody>
          <a:bodyPr wrap="none" rtlCol="0">
            <a:spAutoFit/>
          </a:bodyPr>
          <a:lstStyle/>
          <a:p>
            <a:endParaRPr lang="en-GB" dirty="0"/>
          </a:p>
        </p:txBody>
      </p:sp>
      <p:sp>
        <p:nvSpPr>
          <p:cNvPr id="10" name="TextBox 9"/>
          <p:cNvSpPr txBox="1"/>
          <p:nvPr/>
        </p:nvSpPr>
        <p:spPr>
          <a:xfrm>
            <a:off x="2321753" y="2693894"/>
            <a:ext cx="7727969" cy="923330"/>
          </a:xfrm>
          <a:prstGeom prst="rect">
            <a:avLst/>
          </a:prstGeom>
          <a:noFill/>
        </p:spPr>
        <p:txBody>
          <a:bodyPr wrap="square" rtlCol="0">
            <a:spAutoFit/>
          </a:bodyPr>
          <a:lstStyle/>
          <a:p>
            <a:pPr algn="ctr"/>
            <a:r>
              <a:rPr lang="en-GB" sz="5400" dirty="0">
                <a:solidFill>
                  <a:schemeClr val="tx1">
                    <a:lumMod val="65000"/>
                    <a:lumOff val="35000"/>
                  </a:schemeClr>
                </a:solidFill>
                <a:latin typeface="Calibri "/>
              </a:rPr>
              <a:t>I. Truths</a:t>
            </a:r>
            <a:endParaRPr lang="en-GB" sz="5400" dirty="0">
              <a:latin typeface="Helvetica Neue Light"/>
              <a:cs typeface="Helvetica Neue Light"/>
            </a:endParaRPr>
          </a:p>
        </p:txBody>
      </p:sp>
    </p:spTree>
    <p:extLst>
      <p:ext uri="{BB962C8B-B14F-4D97-AF65-F5344CB8AC3E}">
        <p14:creationId xmlns:p14="http://schemas.microsoft.com/office/powerpoint/2010/main" val="40787234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171224" y="2356556"/>
            <a:ext cx="184666" cy="369332"/>
          </a:xfrm>
          <a:prstGeom prst="rect">
            <a:avLst/>
          </a:prstGeom>
          <a:noFill/>
        </p:spPr>
        <p:txBody>
          <a:bodyPr wrap="none" rtlCol="0">
            <a:spAutoFit/>
          </a:bodyPr>
          <a:lstStyle/>
          <a:p>
            <a:endParaRPr lang="en-GB" dirty="0"/>
          </a:p>
        </p:txBody>
      </p:sp>
      <p:sp>
        <p:nvSpPr>
          <p:cNvPr id="10" name="TextBox 9"/>
          <p:cNvSpPr txBox="1"/>
          <p:nvPr/>
        </p:nvSpPr>
        <p:spPr>
          <a:xfrm>
            <a:off x="1636888" y="2438109"/>
            <a:ext cx="9425101" cy="923330"/>
          </a:xfrm>
          <a:prstGeom prst="rect">
            <a:avLst/>
          </a:prstGeom>
          <a:noFill/>
        </p:spPr>
        <p:txBody>
          <a:bodyPr wrap="square" rtlCol="0">
            <a:spAutoFit/>
          </a:bodyPr>
          <a:lstStyle/>
          <a:p>
            <a:pPr algn="ctr"/>
            <a:r>
              <a:rPr lang="en-GB" sz="5400" dirty="0">
                <a:solidFill>
                  <a:schemeClr val="tx1">
                    <a:lumMod val="65000"/>
                    <a:lumOff val="35000"/>
                  </a:schemeClr>
                </a:solidFill>
                <a:latin typeface="Calibri "/>
                <a:cs typeface="Helvetica Neue Light"/>
              </a:rPr>
              <a:t>a. </a:t>
            </a:r>
            <a:r>
              <a:rPr lang="en-GB" sz="5400" dirty="0">
                <a:solidFill>
                  <a:schemeClr val="tx1">
                    <a:lumMod val="65000"/>
                    <a:lumOff val="35000"/>
                  </a:schemeClr>
                </a:solidFill>
                <a:latin typeface="Calibri "/>
              </a:rPr>
              <a:t>Our sample is pro regulation</a:t>
            </a:r>
            <a:endParaRPr lang="en-GB" sz="5400" dirty="0">
              <a:latin typeface="Helvetica Neue Light"/>
              <a:cs typeface="Helvetica Neue Light"/>
            </a:endParaRPr>
          </a:p>
        </p:txBody>
      </p:sp>
    </p:spTree>
    <p:extLst>
      <p:ext uri="{BB962C8B-B14F-4D97-AF65-F5344CB8AC3E}">
        <p14:creationId xmlns:p14="http://schemas.microsoft.com/office/powerpoint/2010/main" val="22881048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171224" y="2356556"/>
            <a:ext cx="184666" cy="369332"/>
          </a:xfrm>
          <a:prstGeom prst="rect">
            <a:avLst/>
          </a:prstGeom>
          <a:noFill/>
        </p:spPr>
        <p:txBody>
          <a:bodyPr wrap="none" rtlCol="0">
            <a:spAutoFit/>
          </a:bodyPr>
          <a:lstStyle/>
          <a:p>
            <a:endParaRPr lang="en-GB" dirty="0"/>
          </a:p>
        </p:txBody>
      </p:sp>
      <p:sp>
        <p:nvSpPr>
          <p:cNvPr id="2" name="TextBox 1"/>
          <p:cNvSpPr txBox="1"/>
          <p:nvPr/>
        </p:nvSpPr>
        <p:spPr>
          <a:xfrm>
            <a:off x="2129281" y="504196"/>
            <a:ext cx="184666" cy="369332"/>
          </a:xfrm>
          <a:prstGeom prst="rect">
            <a:avLst/>
          </a:prstGeom>
          <a:noFill/>
        </p:spPr>
        <p:txBody>
          <a:bodyPr wrap="none" rtlCol="0">
            <a:spAutoFit/>
          </a:bodyPr>
          <a:lstStyle/>
          <a:p>
            <a:endParaRPr lang="en-GB" dirty="0"/>
          </a:p>
        </p:txBody>
      </p:sp>
      <p:sp>
        <p:nvSpPr>
          <p:cNvPr id="5" name="Rectangle 4"/>
          <p:cNvSpPr/>
          <p:nvPr/>
        </p:nvSpPr>
        <p:spPr>
          <a:xfrm>
            <a:off x="560337" y="168065"/>
            <a:ext cx="2334738" cy="705463"/>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3" name="Title Placeholder 1"/>
          <p:cNvSpPr txBox="1">
            <a:spLocks/>
          </p:cNvSpPr>
          <p:nvPr/>
        </p:nvSpPr>
        <p:spPr>
          <a:xfrm>
            <a:off x="764091" y="538127"/>
            <a:ext cx="7529840" cy="281590"/>
          </a:xfrm>
          <a:prstGeom prst="rect">
            <a:avLst/>
          </a:prstGeom>
        </p:spPr>
        <p:txBody>
          <a:bodyPr vert="horz" lIns="91440" tIns="45720" rIns="91440" bIns="45720" rtlCol="0" anchor="ctr">
            <a:noAutofit/>
          </a:bodyPr>
          <a:lstStyle>
            <a:lvl1pPr algn="l" defTabSz="457200" rtl="0" eaLnBrk="1" latinLnBrk="0" hangingPunct="1">
              <a:spcBef>
                <a:spcPct val="0"/>
              </a:spcBef>
              <a:buNone/>
              <a:defRPr sz="1400" b="0" i="0" kern="1200" baseline="0">
                <a:solidFill>
                  <a:schemeClr val="tx1"/>
                </a:solidFill>
                <a:latin typeface="Helvetica Neue Light"/>
                <a:ea typeface="+mj-ea"/>
                <a:cs typeface="Helvetica Neue Light"/>
              </a:defRPr>
            </a:lvl1pPr>
          </a:lstStyle>
          <a:p>
            <a:pPr>
              <a:lnSpc>
                <a:spcPct val="120000"/>
              </a:lnSpc>
            </a:pPr>
            <a:r>
              <a:rPr lang="en-GB" sz="1800" b="1" dirty="0">
                <a:solidFill>
                  <a:schemeClr val="bg1"/>
                </a:solidFill>
                <a:latin typeface="+mn-lt"/>
              </a:rPr>
              <a:t>a. Our sample is broadly pro regulation</a:t>
            </a:r>
          </a:p>
        </p:txBody>
      </p:sp>
      <p:sp>
        <p:nvSpPr>
          <p:cNvPr id="10" name="TextBox 9"/>
          <p:cNvSpPr txBox="1"/>
          <p:nvPr/>
        </p:nvSpPr>
        <p:spPr>
          <a:xfrm>
            <a:off x="804019" y="1345992"/>
            <a:ext cx="10583961" cy="1000915"/>
          </a:xfrm>
          <a:prstGeom prst="rect">
            <a:avLst/>
          </a:prstGeom>
          <a:noFill/>
        </p:spPr>
        <p:txBody>
          <a:bodyPr wrap="square" rtlCol="0">
            <a:spAutoFit/>
          </a:bodyPr>
          <a:lstStyle/>
          <a:p>
            <a:pPr>
              <a:lnSpc>
                <a:spcPct val="120000"/>
              </a:lnSpc>
            </a:pPr>
            <a:r>
              <a:rPr lang="en-GB" sz="1400" dirty="0">
                <a:solidFill>
                  <a:srgbClr val="56758B"/>
                </a:solidFill>
                <a:latin typeface="Calibri "/>
                <a:cs typeface="Helvetica Neue Light"/>
              </a:rPr>
              <a:t>Regulations are broadly speaking a ‘good thing’</a:t>
            </a:r>
          </a:p>
          <a:p>
            <a:pPr marL="285750" indent="-285750">
              <a:lnSpc>
                <a:spcPct val="120000"/>
              </a:lnSpc>
              <a:buFontTx/>
              <a:buChar char="-"/>
            </a:pPr>
            <a:r>
              <a:rPr lang="en-GB" sz="1200" dirty="0">
                <a:solidFill>
                  <a:schemeClr val="tx1">
                    <a:lumMod val="65000"/>
                    <a:lumOff val="35000"/>
                  </a:schemeClr>
                </a:solidFill>
                <a:latin typeface="Calibri "/>
                <a:cs typeface="Helvetica Neue Light"/>
              </a:rPr>
              <a:t>People are (obviously) not experts in this area but very readily engage with the topic of ‘regulation’, even though it is not a conversation that they have everyday (</a:t>
            </a:r>
            <a:r>
              <a:rPr lang="mr-IN" sz="1200" dirty="0">
                <a:solidFill>
                  <a:schemeClr val="tx1">
                    <a:lumMod val="65000"/>
                    <a:lumOff val="35000"/>
                  </a:schemeClr>
                </a:solidFill>
                <a:latin typeface="Calibri "/>
                <a:cs typeface="Helvetica Neue Light"/>
              </a:rPr>
              <a:t>–</a:t>
            </a:r>
            <a:r>
              <a:rPr lang="en-GB" sz="1200" dirty="0">
                <a:solidFill>
                  <a:schemeClr val="tx1">
                    <a:lumMod val="65000"/>
                    <a:lumOff val="35000"/>
                  </a:schemeClr>
                </a:solidFill>
                <a:latin typeface="Calibri "/>
                <a:cs typeface="Helvetica Neue Light"/>
              </a:rPr>
              <a:t> nor is it generally something that they have given much thought to).</a:t>
            </a:r>
          </a:p>
          <a:p>
            <a:pPr marL="285750" indent="-285750">
              <a:lnSpc>
                <a:spcPct val="120000"/>
              </a:lnSpc>
              <a:buFontTx/>
              <a:buChar char="-"/>
            </a:pPr>
            <a:r>
              <a:rPr lang="en-GB" sz="1200" dirty="0">
                <a:solidFill>
                  <a:schemeClr val="tx1">
                    <a:lumMod val="65000"/>
                    <a:lumOff val="35000"/>
                  </a:schemeClr>
                </a:solidFill>
                <a:latin typeface="Calibri "/>
                <a:cs typeface="Helvetica Neue Light"/>
              </a:rPr>
              <a:t>When asked to confront the issue the vast majority conclude that regulations are a positive force, which work to:</a:t>
            </a:r>
            <a:endParaRPr lang="en-GB" sz="500" dirty="0">
              <a:solidFill>
                <a:schemeClr val="tx1">
                  <a:lumMod val="65000"/>
                  <a:lumOff val="35000"/>
                </a:schemeClr>
              </a:solidFill>
              <a:latin typeface="Calibri "/>
              <a:cs typeface="Helvetica Neue Light"/>
            </a:endParaRPr>
          </a:p>
        </p:txBody>
      </p:sp>
      <p:sp>
        <p:nvSpPr>
          <p:cNvPr id="4" name="Rectangle 3"/>
          <p:cNvSpPr/>
          <p:nvPr/>
        </p:nvSpPr>
        <p:spPr>
          <a:xfrm>
            <a:off x="1026700" y="3213843"/>
            <a:ext cx="2238456" cy="299184"/>
          </a:xfrm>
          <a:prstGeom prst="rect">
            <a:avLst/>
          </a:prstGeom>
        </p:spPr>
        <p:txBody>
          <a:bodyPr wrap="square">
            <a:spAutoFit/>
          </a:bodyPr>
          <a:lstStyle/>
          <a:p>
            <a:pPr lvl="0">
              <a:lnSpc>
                <a:spcPct val="120000"/>
              </a:lnSpc>
            </a:pPr>
            <a:r>
              <a:rPr lang="en-GB" sz="1200" dirty="0">
                <a:solidFill>
                  <a:prstClr val="black">
                    <a:lumMod val="65000"/>
                    <a:lumOff val="35000"/>
                  </a:prstClr>
                </a:solidFill>
                <a:latin typeface="Calibri "/>
                <a:cs typeface="Helvetica Neue Light"/>
              </a:rPr>
              <a:t>‘Protect me’ </a:t>
            </a:r>
          </a:p>
        </p:txBody>
      </p:sp>
      <p:sp>
        <p:nvSpPr>
          <p:cNvPr id="6" name="Rectangle 5"/>
          <p:cNvSpPr/>
          <p:nvPr/>
        </p:nvSpPr>
        <p:spPr>
          <a:xfrm>
            <a:off x="4311118" y="3206088"/>
            <a:ext cx="2238457" cy="520784"/>
          </a:xfrm>
          <a:prstGeom prst="rect">
            <a:avLst/>
          </a:prstGeom>
        </p:spPr>
        <p:txBody>
          <a:bodyPr wrap="square">
            <a:spAutoFit/>
          </a:bodyPr>
          <a:lstStyle/>
          <a:p>
            <a:pPr lvl="0">
              <a:lnSpc>
                <a:spcPct val="120000"/>
              </a:lnSpc>
            </a:pPr>
            <a:r>
              <a:rPr lang="en-GB" sz="1200" dirty="0">
                <a:solidFill>
                  <a:prstClr val="black">
                    <a:lumMod val="65000"/>
                    <a:lumOff val="35000"/>
                  </a:prstClr>
                </a:solidFill>
                <a:cs typeface="Helvetica Neue Light"/>
              </a:rPr>
              <a:t>‘Stop “other” people doing something (I don’t like)’ </a:t>
            </a:r>
          </a:p>
        </p:txBody>
      </p:sp>
      <p:sp>
        <p:nvSpPr>
          <p:cNvPr id="9" name="Rectangle 8"/>
          <p:cNvSpPr/>
          <p:nvPr/>
        </p:nvSpPr>
        <p:spPr>
          <a:xfrm>
            <a:off x="8045018" y="3206088"/>
            <a:ext cx="2238456" cy="529376"/>
          </a:xfrm>
          <a:prstGeom prst="rect">
            <a:avLst/>
          </a:prstGeom>
        </p:spPr>
        <p:txBody>
          <a:bodyPr wrap="square">
            <a:spAutoFit/>
          </a:bodyPr>
          <a:lstStyle/>
          <a:p>
            <a:pPr lvl="0">
              <a:lnSpc>
                <a:spcPct val="120000"/>
              </a:lnSpc>
            </a:pPr>
            <a:r>
              <a:rPr lang="en-GB" sz="1200" dirty="0">
                <a:solidFill>
                  <a:prstClr val="black">
                    <a:lumMod val="65000"/>
                    <a:lumOff val="35000"/>
                  </a:prstClr>
                </a:solidFill>
                <a:latin typeface="Calibri "/>
                <a:cs typeface="Helvetica Neue Light"/>
              </a:rPr>
              <a:t>‘Stop me doing / make me do something (for my own good)’</a:t>
            </a:r>
          </a:p>
        </p:txBody>
      </p:sp>
      <p:pic>
        <p:nvPicPr>
          <p:cNvPr id="11" name="Picture 10" descr="Screen Shot 2018-06-11 at 16.53.23.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4166" y="2628050"/>
            <a:ext cx="747481" cy="585792"/>
          </a:xfrm>
          <a:prstGeom prst="rect">
            <a:avLst/>
          </a:prstGeom>
        </p:spPr>
      </p:pic>
      <p:pic>
        <p:nvPicPr>
          <p:cNvPr id="12" name="Picture 11" descr="Screen Shot 2018-06-11 at 16.56.46.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94327" y="2607424"/>
            <a:ext cx="574471" cy="606420"/>
          </a:xfrm>
          <a:prstGeom prst="rect">
            <a:avLst/>
          </a:prstGeom>
        </p:spPr>
      </p:pic>
      <p:sp>
        <p:nvSpPr>
          <p:cNvPr id="33" name="TextBox 32"/>
          <p:cNvSpPr txBox="1"/>
          <p:nvPr/>
        </p:nvSpPr>
        <p:spPr>
          <a:xfrm>
            <a:off x="804019" y="3677362"/>
            <a:ext cx="10583961" cy="2468368"/>
          </a:xfrm>
          <a:prstGeom prst="rect">
            <a:avLst/>
          </a:prstGeom>
          <a:noFill/>
        </p:spPr>
        <p:txBody>
          <a:bodyPr wrap="square" rtlCol="0">
            <a:spAutoFit/>
          </a:bodyPr>
          <a:lstStyle/>
          <a:p>
            <a:pPr>
              <a:lnSpc>
                <a:spcPct val="120000"/>
              </a:lnSpc>
            </a:pPr>
            <a:r>
              <a:rPr lang="en-GB" sz="1400" dirty="0">
                <a:solidFill>
                  <a:srgbClr val="56758B"/>
                </a:solidFill>
                <a:cs typeface="Helvetica Neue Light"/>
              </a:rPr>
              <a:t>The word ‘regulation’ is extremely ambiguous</a:t>
            </a:r>
          </a:p>
          <a:p>
            <a:pPr marL="171450" indent="-171450">
              <a:lnSpc>
                <a:spcPct val="120000"/>
              </a:lnSpc>
              <a:buFontTx/>
              <a:buChar char="-"/>
            </a:pPr>
            <a:r>
              <a:rPr lang="en-GB" sz="1200" dirty="0">
                <a:solidFill>
                  <a:schemeClr val="tx1">
                    <a:lumMod val="65000"/>
                    <a:lumOff val="35000"/>
                  </a:schemeClr>
                </a:solidFill>
                <a:cs typeface="Helvetica Neue Light"/>
              </a:rPr>
              <a:t>People aren’t sure exactly what ‘regulations’ are, and how they differ from policies and procedures, laws or even (occasionally) social conventions! There is little understanding of when, for instance, disobeying regulations becomes a criminal offence. </a:t>
            </a:r>
          </a:p>
          <a:p>
            <a:pPr marL="171450" indent="-171450">
              <a:lnSpc>
                <a:spcPct val="120000"/>
              </a:lnSpc>
              <a:buFontTx/>
              <a:buChar char="-"/>
            </a:pPr>
            <a:r>
              <a:rPr lang="en-GB" sz="1200" dirty="0">
                <a:solidFill>
                  <a:schemeClr val="tx1">
                    <a:lumMod val="65000"/>
                    <a:lumOff val="35000"/>
                  </a:schemeClr>
                </a:solidFill>
                <a:cs typeface="Helvetica Neue Light"/>
              </a:rPr>
              <a:t>This creates huge confusion when it comes to language and people switch intermittently between the word ‘regulation’ and ‘laws’, ‘rules’, ‘legislation’ and ‘procedures’ when discussing the topic.</a:t>
            </a:r>
            <a:endParaRPr lang="en-GB" sz="1400" dirty="0">
              <a:solidFill>
                <a:srgbClr val="56758B"/>
              </a:solidFill>
              <a:cs typeface="Helvetica Neue Light"/>
            </a:endParaRPr>
          </a:p>
          <a:p>
            <a:pPr>
              <a:lnSpc>
                <a:spcPct val="120000"/>
              </a:lnSpc>
            </a:pPr>
            <a:endParaRPr lang="en-GB" sz="500" dirty="0">
              <a:solidFill>
                <a:srgbClr val="56758B"/>
              </a:solidFill>
              <a:cs typeface="Helvetica Neue Light"/>
            </a:endParaRPr>
          </a:p>
          <a:p>
            <a:pPr>
              <a:lnSpc>
                <a:spcPct val="120000"/>
              </a:lnSpc>
            </a:pPr>
            <a:r>
              <a:rPr lang="en-GB" sz="1400" dirty="0">
                <a:solidFill>
                  <a:srgbClr val="56758B"/>
                </a:solidFill>
                <a:cs typeface="Helvetica Neue Light"/>
              </a:rPr>
              <a:t>People very rarely resort to inflammatory language</a:t>
            </a:r>
          </a:p>
          <a:p>
            <a:pPr marL="171450" indent="-171450">
              <a:lnSpc>
                <a:spcPct val="120000"/>
              </a:lnSpc>
              <a:buFontTx/>
              <a:buChar char="-"/>
            </a:pPr>
            <a:r>
              <a:rPr lang="en-GB" sz="1200" dirty="0">
                <a:solidFill>
                  <a:schemeClr val="tx1">
                    <a:lumMod val="65000"/>
                    <a:lumOff val="35000"/>
                  </a:schemeClr>
                </a:solidFill>
                <a:cs typeface="Helvetica Neue Light"/>
              </a:rPr>
              <a:t>Within our sample there is a general lack of awareness of most inflammatory language, specifically ‘Snowflake’, ‘Red Tape’, ‘Nanny State’, and these are not terms people use themselves. Notably, the word ‘burden’ was also absent from the discussion: no one in our sample associates this word with regulations. </a:t>
            </a:r>
          </a:p>
          <a:p>
            <a:pPr marL="171450" indent="-171450">
              <a:lnSpc>
                <a:spcPct val="120000"/>
              </a:lnSpc>
              <a:buFontTx/>
              <a:buChar char="-"/>
            </a:pPr>
            <a:r>
              <a:rPr lang="en-GB" sz="1200" dirty="0">
                <a:solidFill>
                  <a:schemeClr val="tx1">
                    <a:lumMod val="65000"/>
                    <a:lumOff val="35000"/>
                  </a:schemeClr>
                </a:solidFill>
                <a:cs typeface="Helvetica Neue Light"/>
              </a:rPr>
              <a:t>The phrase “</a:t>
            </a:r>
            <a:r>
              <a:rPr lang="en-GB" sz="1200" dirty="0" err="1">
                <a:solidFill>
                  <a:schemeClr val="tx1">
                    <a:lumMod val="65000"/>
                    <a:lumOff val="35000"/>
                  </a:schemeClr>
                </a:solidFill>
                <a:cs typeface="Helvetica Neue Light"/>
              </a:rPr>
              <a:t>Jobsworth</a:t>
            </a:r>
            <a:r>
              <a:rPr lang="en-GB" sz="1200" dirty="0">
                <a:solidFill>
                  <a:schemeClr val="tx1">
                    <a:lumMod val="65000"/>
                    <a:lumOff val="35000"/>
                  </a:schemeClr>
                </a:solidFill>
                <a:cs typeface="Helvetica Neue Light"/>
              </a:rPr>
              <a:t>” does occasionally come into play and people can reach for this when describing unimaginative (and unglamorous) enforcement agencies (for example, traffic wardens and people controlling council recycling sites)</a:t>
            </a:r>
            <a:r>
              <a:rPr lang="en-GB" sz="1200" dirty="0"/>
              <a:t>.</a:t>
            </a:r>
            <a:endParaRPr lang="en-GB" sz="1200" dirty="0">
              <a:solidFill>
                <a:schemeClr val="tx1">
                  <a:lumMod val="65000"/>
                  <a:lumOff val="35000"/>
                </a:schemeClr>
              </a:solidFill>
              <a:cs typeface="Helvetica Neue Light"/>
            </a:endParaRPr>
          </a:p>
        </p:txBody>
      </p:sp>
      <p:pic>
        <p:nvPicPr>
          <p:cNvPr id="16" name="Picture 15" descr="Screen Shot 2018-06-22 at 14.33.12.png"/>
          <p:cNvPicPr>
            <a:picLocks noChangeAspect="1"/>
          </p:cNvPicPr>
          <p:nvPr/>
        </p:nvPicPr>
        <p:blipFill>
          <a:blip r:embed="rId5">
            <a:extLst>
              <a:ext uri="{BEBA8EAE-BF5A-486C-A8C5-ECC9F3942E4B}">
                <a14:imgProps xmlns:a14="http://schemas.microsoft.com/office/drawing/2010/main">
                  <a14:imgLayer r:embed="rId6">
                    <a14:imgEffect>
                      <a14:backgroundRemoval t="3590" b="97436" l="9936" r="89744">
                        <a14:foregroundMark x1="61859" y1="21795" x2="61859" y2="21795"/>
                        <a14:backgroundMark x1="52885" y1="51282" x2="52885" y2="51282"/>
                      </a14:backgroundRemoval>
                    </a14:imgEffect>
                  </a14:imgLayer>
                </a14:imgProps>
              </a:ext>
              <a:ext uri="{28A0092B-C50C-407E-A947-70E740481C1C}">
                <a14:useLocalDpi xmlns:a14="http://schemas.microsoft.com/office/drawing/2010/main" val="0"/>
              </a:ext>
            </a:extLst>
          </a:blip>
          <a:stretch>
            <a:fillRect/>
          </a:stretch>
        </p:blipFill>
        <p:spPr>
          <a:xfrm>
            <a:off x="8045018" y="2591562"/>
            <a:ext cx="497825" cy="622281"/>
          </a:xfrm>
          <a:prstGeom prst="rect">
            <a:avLst/>
          </a:prstGeom>
        </p:spPr>
      </p:pic>
    </p:spTree>
    <p:extLst>
      <p:ext uri="{BB962C8B-B14F-4D97-AF65-F5344CB8AC3E}">
        <p14:creationId xmlns:p14="http://schemas.microsoft.com/office/powerpoint/2010/main" val="5212272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171224" y="2356556"/>
            <a:ext cx="184666" cy="369332"/>
          </a:xfrm>
          <a:prstGeom prst="rect">
            <a:avLst/>
          </a:prstGeom>
          <a:noFill/>
        </p:spPr>
        <p:txBody>
          <a:bodyPr wrap="none" rtlCol="0">
            <a:spAutoFit/>
          </a:bodyPr>
          <a:lstStyle/>
          <a:p>
            <a:endParaRPr lang="en-GB" dirty="0"/>
          </a:p>
        </p:txBody>
      </p:sp>
      <p:sp>
        <p:nvSpPr>
          <p:cNvPr id="2" name="TextBox 1"/>
          <p:cNvSpPr txBox="1"/>
          <p:nvPr/>
        </p:nvSpPr>
        <p:spPr>
          <a:xfrm>
            <a:off x="2129281" y="504196"/>
            <a:ext cx="184666" cy="369332"/>
          </a:xfrm>
          <a:prstGeom prst="rect">
            <a:avLst/>
          </a:prstGeom>
          <a:noFill/>
        </p:spPr>
        <p:txBody>
          <a:bodyPr wrap="none" rtlCol="0">
            <a:spAutoFit/>
          </a:bodyPr>
          <a:lstStyle/>
          <a:p>
            <a:endParaRPr lang="en-GB" dirty="0"/>
          </a:p>
        </p:txBody>
      </p:sp>
      <p:sp>
        <p:nvSpPr>
          <p:cNvPr id="13" name="Title Placeholder 1"/>
          <p:cNvSpPr txBox="1">
            <a:spLocks/>
          </p:cNvSpPr>
          <p:nvPr/>
        </p:nvSpPr>
        <p:spPr>
          <a:xfrm>
            <a:off x="764091" y="538127"/>
            <a:ext cx="7529840" cy="281590"/>
          </a:xfrm>
          <a:prstGeom prst="rect">
            <a:avLst/>
          </a:prstGeom>
        </p:spPr>
        <p:txBody>
          <a:bodyPr vert="horz" lIns="91440" tIns="45720" rIns="91440" bIns="45720" rtlCol="0" anchor="ctr">
            <a:noAutofit/>
          </a:bodyPr>
          <a:lstStyle>
            <a:lvl1pPr algn="l" defTabSz="457200" rtl="0" eaLnBrk="1" latinLnBrk="0" hangingPunct="1">
              <a:spcBef>
                <a:spcPct val="0"/>
              </a:spcBef>
              <a:buNone/>
              <a:defRPr sz="1400" b="0" i="0" kern="1200" baseline="0">
                <a:solidFill>
                  <a:schemeClr val="tx1"/>
                </a:solidFill>
                <a:latin typeface="Helvetica Neue Light"/>
                <a:ea typeface="+mj-ea"/>
                <a:cs typeface="Helvetica Neue Light"/>
              </a:defRPr>
            </a:lvl1pPr>
          </a:lstStyle>
          <a:p>
            <a:pPr>
              <a:lnSpc>
                <a:spcPct val="120000"/>
              </a:lnSpc>
            </a:pPr>
            <a:r>
              <a:rPr lang="en-GB" sz="1800" b="1" dirty="0">
                <a:solidFill>
                  <a:schemeClr val="bg1"/>
                </a:solidFill>
                <a:latin typeface="+mn-lt"/>
              </a:rPr>
              <a:t>a. Our sample is broadly pro regulation (cont.)</a:t>
            </a:r>
          </a:p>
        </p:txBody>
      </p:sp>
      <p:sp>
        <p:nvSpPr>
          <p:cNvPr id="33" name="TextBox 32"/>
          <p:cNvSpPr txBox="1"/>
          <p:nvPr/>
        </p:nvSpPr>
        <p:spPr>
          <a:xfrm>
            <a:off x="792312" y="1411041"/>
            <a:ext cx="10583961" cy="1333314"/>
          </a:xfrm>
          <a:prstGeom prst="rect">
            <a:avLst/>
          </a:prstGeom>
          <a:noFill/>
        </p:spPr>
        <p:txBody>
          <a:bodyPr wrap="square" rtlCol="0">
            <a:spAutoFit/>
          </a:bodyPr>
          <a:lstStyle/>
          <a:p>
            <a:pPr marL="171450" indent="-171450">
              <a:lnSpc>
                <a:spcPct val="120000"/>
              </a:lnSpc>
              <a:buFontTx/>
              <a:buChar char="-"/>
            </a:pPr>
            <a:r>
              <a:rPr lang="en-GB" sz="1200" dirty="0">
                <a:solidFill>
                  <a:schemeClr val="tx1">
                    <a:lumMod val="65000"/>
                    <a:lumOff val="35000"/>
                  </a:schemeClr>
                </a:solidFill>
                <a:cs typeface="Helvetica Neue Light"/>
              </a:rPr>
              <a:t>Overall people are more likely to speak positively about regulations than they are to speak negatively. When they do express frustration, they tend to refer to certain regulations as being ‘ridiculous’ and ‘lacking in common sense’ (generally this is when regulations threaten to constrain their own, immediate liberty). More positively, the word ‘safeguarding’ is used but specifically in relation to the type of regulation that ‘protects me’ (and normally ‘protect me from big business’). </a:t>
            </a:r>
          </a:p>
          <a:p>
            <a:pPr>
              <a:lnSpc>
                <a:spcPct val="120000"/>
              </a:lnSpc>
            </a:pPr>
            <a:endParaRPr lang="en-GB" sz="500" dirty="0">
              <a:solidFill>
                <a:schemeClr val="tx1">
                  <a:lumMod val="65000"/>
                  <a:lumOff val="35000"/>
                </a:schemeClr>
              </a:solidFill>
              <a:cs typeface="Helvetica Neue Light"/>
            </a:endParaRPr>
          </a:p>
          <a:p>
            <a:pPr>
              <a:lnSpc>
                <a:spcPct val="120000"/>
              </a:lnSpc>
            </a:pPr>
            <a:r>
              <a:rPr lang="en-GB" sz="1400" dirty="0">
                <a:solidFill>
                  <a:srgbClr val="56758B"/>
                </a:solidFill>
                <a:cs typeface="Helvetica Neue Light"/>
              </a:rPr>
              <a:t>Background debates serve to (subconsciously) influence people</a:t>
            </a:r>
          </a:p>
          <a:p>
            <a:pPr>
              <a:lnSpc>
                <a:spcPct val="120000"/>
              </a:lnSpc>
            </a:pPr>
            <a:endParaRPr lang="en-GB" sz="100" dirty="0">
              <a:solidFill>
                <a:srgbClr val="56758B"/>
              </a:solidFill>
              <a:cs typeface="Helvetica Neue Light"/>
            </a:endParaRPr>
          </a:p>
          <a:p>
            <a:pPr marL="171450" indent="-171450">
              <a:lnSpc>
                <a:spcPct val="120000"/>
              </a:lnSpc>
              <a:buFontTx/>
              <a:buChar char="-"/>
            </a:pPr>
            <a:r>
              <a:rPr lang="en-GB" sz="1200" dirty="0">
                <a:solidFill>
                  <a:schemeClr val="tx1">
                    <a:lumMod val="65000"/>
                    <a:lumOff val="35000"/>
                  </a:schemeClr>
                </a:solidFill>
                <a:cs typeface="Helvetica Neue Light"/>
              </a:rPr>
              <a:t>Operating in the background are three different types of discourse around regulation, which subconsciously shape how this audience approach the topic.</a:t>
            </a:r>
          </a:p>
        </p:txBody>
      </p:sp>
      <p:grpSp>
        <p:nvGrpSpPr>
          <p:cNvPr id="17" name="Group 16"/>
          <p:cNvGrpSpPr/>
          <p:nvPr/>
        </p:nvGrpSpPr>
        <p:grpSpPr>
          <a:xfrm>
            <a:off x="1295401" y="2959358"/>
            <a:ext cx="10001249" cy="993811"/>
            <a:chOff x="778202" y="4278101"/>
            <a:chExt cx="11079267" cy="993811"/>
          </a:xfrm>
        </p:grpSpPr>
        <p:cxnSp>
          <p:nvCxnSpPr>
            <p:cNvPr id="18" name="Straight Connector 17"/>
            <p:cNvCxnSpPr/>
            <p:nvPr/>
          </p:nvCxnSpPr>
          <p:spPr>
            <a:xfrm>
              <a:off x="834646" y="4628445"/>
              <a:ext cx="9851966" cy="0"/>
            </a:xfrm>
            <a:prstGeom prst="line">
              <a:avLst/>
            </a:prstGeom>
            <a:ln w="19050" cmpd="sng">
              <a:solidFill>
                <a:srgbClr val="A6A6A6"/>
              </a:solidFill>
              <a:prstDash val="dot"/>
            </a:ln>
            <a:effectLst/>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a:off x="834646" y="4950179"/>
              <a:ext cx="9851966" cy="11133"/>
            </a:xfrm>
            <a:prstGeom prst="line">
              <a:avLst/>
            </a:prstGeom>
            <a:ln w="19050" cmpd="sng">
              <a:solidFill>
                <a:srgbClr val="A6A6A6"/>
              </a:solidFill>
              <a:prstDash val="dot"/>
            </a:ln>
            <a:effectLst/>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834646" y="5271912"/>
              <a:ext cx="9851966" cy="0"/>
            </a:xfrm>
            <a:prstGeom prst="line">
              <a:avLst/>
            </a:prstGeom>
            <a:ln w="19050" cmpd="sng">
              <a:solidFill>
                <a:srgbClr val="A6A6A6"/>
              </a:solidFill>
              <a:prstDash val="dot"/>
            </a:ln>
            <a:effectLst/>
          </p:spPr>
          <p:style>
            <a:lnRef idx="2">
              <a:schemeClr val="accent1"/>
            </a:lnRef>
            <a:fillRef idx="0">
              <a:schemeClr val="accent1"/>
            </a:fillRef>
            <a:effectRef idx="1">
              <a:schemeClr val="accent1"/>
            </a:effectRef>
            <a:fontRef idx="minor">
              <a:schemeClr val="tx1"/>
            </a:fontRef>
          </p:style>
        </p:cxnSp>
        <p:sp>
          <p:nvSpPr>
            <p:cNvPr id="21" name="Rectangle 20"/>
            <p:cNvSpPr/>
            <p:nvPr/>
          </p:nvSpPr>
          <p:spPr>
            <a:xfrm>
              <a:off x="792313" y="4323224"/>
              <a:ext cx="1425840" cy="461665"/>
            </a:xfrm>
            <a:prstGeom prst="rect">
              <a:avLst/>
            </a:prstGeom>
          </p:spPr>
          <p:txBody>
            <a:bodyPr wrap="none">
              <a:spAutoFit/>
            </a:bodyPr>
            <a:lstStyle/>
            <a:p>
              <a:r>
                <a:rPr lang="en-GB" sz="1200" dirty="0">
                  <a:solidFill>
                    <a:prstClr val="black">
                      <a:lumMod val="65000"/>
                      <a:lumOff val="35000"/>
                    </a:prstClr>
                  </a:solidFill>
                  <a:latin typeface="Calibri "/>
                  <a:cs typeface="Helvetica Neue Light"/>
                </a:rPr>
                <a:t>1. A political debate</a:t>
              </a:r>
            </a:p>
            <a:p>
              <a:endParaRPr lang="en-GB" sz="1200" dirty="0">
                <a:latin typeface="Calibri "/>
              </a:endParaRPr>
            </a:p>
          </p:txBody>
        </p:sp>
        <p:sp>
          <p:nvSpPr>
            <p:cNvPr id="22" name="Rectangle 21"/>
            <p:cNvSpPr/>
            <p:nvPr/>
          </p:nvSpPr>
          <p:spPr>
            <a:xfrm>
              <a:off x="3711219" y="4278101"/>
              <a:ext cx="8146250" cy="299184"/>
            </a:xfrm>
            <a:prstGeom prst="rect">
              <a:avLst/>
            </a:prstGeom>
          </p:spPr>
          <p:txBody>
            <a:bodyPr wrap="square">
              <a:spAutoFit/>
            </a:bodyPr>
            <a:lstStyle/>
            <a:p>
              <a:pPr>
                <a:lnSpc>
                  <a:spcPct val="120000"/>
                </a:lnSpc>
              </a:pPr>
              <a:r>
                <a:rPr lang="en-GB" sz="1200" dirty="0">
                  <a:solidFill>
                    <a:schemeClr val="tx1">
                      <a:lumMod val="65000"/>
                      <a:lumOff val="35000"/>
                    </a:schemeClr>
                  </a:solidFill>
                  <a:cs typeface="Helvetica Neue Light"/>
                </a:rPr>
                <a:t>Protectionist politicians (Labour) 	   vs. 	Libertarian Politicians (Conservative)</a:t>
              </a:r>
            </a:p>
          </p:txBody>
        </p:sp>
        <p:sp>
          <p:nvSpPr>
            <p:cNvPr id="23" name="Right Arrow 22"/>
            <p:cNvSpPr/>
            <p:nvPr/>
          </p:nvSpPr>
          <p:spPr>
            <a:xfrm>
              <a:off x="3033886" y="4302583"/>
              <a:ext cx="152925" cy="283295"/>
            </a:xfrm>
            <a:prstGeom prst="rightArrow">
              <a:avLst/>
            </a:prstGeom>
            <a:solidFill>
              <a:srgbClr val="5675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24" name="Rectangle 23"/>
            <p:cNvSpPr/>
            <p:nvPr/>
          </p:nvSpPr>
          <p:spPr>
            <a:xfrm>
              <a:off x="792313" y="4630847"/>
              <a:ext cx="1941557" cy="276999"/>
            </a:xfrm>
            <a:prstGeom prst="rect">
              <a:avLst/>
            </a:prstGeom>
          </p:spPr>
          <p:txBody>
            <a:bodyPr wrap="none">
              <a:spAutoFit/>
            </a:bodyPr>
            <a:lstStyle/>
            <a:p>
              <a:r>
                <a:rPr lang="en-GB" sz="1200" dirty="0">
                  <a:solidFill>
                    <a:prstClr val="black">
                      <a:lumMod val="65000"/>
                      <a:lumOff val="35000"/>
                    </a:prstClr>
                  </a:solidFill>
                  <a:cs typeface="Helvetica Neue Light"/>
                </a:rPr>
                <a:t>2. A commercial debate***</a:t>
              </a:r>
              <a:endParaRPr lang="en-GB" sz="1200" dirty="0"/>
            </a:p>
          </p:txBody>
        </p:sp>
        <p:sp>
          <p:nvSpPr>
            <p:cNvPr id="25" name="Rectangle 24"/>
            <p:cNvSpPr/>
            <p:nvPr/>
          </p:nvSpPr>
          <p:spPr>
            <a:xfrm>
              <a:off x="778202" y="4980801"/>
              <a:ext cx="1774845" cy="276999"/>
            </a:xfrm>
            <a:prstGeom prst="rect">
              <a:avLst/>
            </a:prstGeom>
          </p:spPr>
          <p:txBody>
            <a:bodyPr wrap="none">
              <a:spAutoFit/>
            </a:bodyPr>
            <a:lstStyle/>
            <a:p>
              <a:r>
                <a:rPr lang="en-GB" sz="1200" dirty="0">
                  <a:solidFill>
                    <a:prstClr val="black">
                      <a:lumMod val="65000"/>
                      <a:lumOff val="35000"/>
                    </a:prstClr>
                  </a:solidFill>
                  <a:cs typeface="Helvetica Neue Light"/>
                </a:rPr>
                <a:t>3. An intellectual debate</a:t>
              </a:r>
              <a:endParaRPr lang="en-GB" sz="1200" dirty="0"/>
            </a:p>
          </p:txBody>
        </p:sp>
        <p:sp>
          <p:nvSpPr>
            <p:cNvPr id="26" name="Rectangle 25"/>
            <p:cNvSpPr/>
            <p:nvPr/>
          </p:nvSpPr>
          <p:spPr>
            <a:xfrm>
              <a:off x="3711219" y="4602624"/>
              <a:ext cx="8146250" cy="307777"/>
            </a:xfrm>
            <a:prstGeom prst="rect">
              <a:avLst/>
            </a:prstGeom>
          </p:spPr>
          <p:txBody>
            <a:bodyPr wrap="square">
              <a:spAutoFit/>
            </a:bodyPr>
            <a:lstStyle/>
            <a:p>
              <a:pPr>
                <a:lnSpc>
                  <a:spcPct val="120000"/>
                </a:lnSpc>
              </a:pPr>
              <a:r>
                <a:rPr lang="en-GB" sz="1200" dirty="0">
                  <a:solidFill>
                    <a:schemeClr val="tx1">
                      <a:lumMod val="65000"/>
                      <a:lumOff val="35000"/>
                    </a:schemeClr>
                  </a:solidFill>
                  <a:cs typeface="Helvetica Neue Light"/>
                </a:rPr>
                <a:t>Business needs to be constrained 	   vs. 	Business can and should monitor itself </a:t>
              </a:r>
            </a:p>
          </p:txBody>
        </p:sp>
        <p:sp>
          <p:nvSpPr>
            <p:cNvPr id="27" name="Rectangle 26"/>
            <p:cNvSpPr/>
            <p:nvPr/>
          </p:nvSpPr>
          <p:spPr>
            <a:xfrm>
              <a:off x="3711219" y="4950023"/>
              <a:ext cx="8146250" cy="307777"/>
            </a:xfrm>
            <a:prstGeom prst="rect">
              <a:avLst/>
            </a:prstGeom>
          </p:spPr>
          <p:txBody>
            <a:bodyPr wrap="square">
              <a:spAutoFit/>
            </a:bodyPr>
            <a:lstStyle/>
            <a:p>
              <a:pPr>
                <a:lnSpc>
                  <a:spcPct val="120000"/>
                </a:lnSpc>
              </a:pPr>
              <a:r>
                <a:rPr lang="en-GB" sz="1200" dirty="0">
                  <a:solidFill>
                    <a:schemeClr val="tx1">
                      <a:lumMod val="65000"/>
                      <a:lumOff val="35000"/>
                    </a:schemeClr>
                  </a:solidFill>
                  <a:latin typeface="Calibri "/>
                  <a:cs typeface="Helvetica Neue Light"/>
                </a:rPr>
                <a:t>Society collectively requires rules 	   vs. 	The individual is the point, and freedom the goal </a:t>
              </a:r>
            </a:p>
          </p:txBody>
        </p:sp>
        <p:sp>
          <p:nvSpPr>
            <p:cNvPr id="28" name="Right Arrow 27"/>
            <p:cNvSpPr/>
            <p:nvPr/>
          </p:nvSpPr>
          <p:spPr>
            <a:xfrm>
              <a:off x="3033361" y="4638429"/>
              <a:ext cx="152925" cy="283295"/>
            </a:xfrm>
            <a:prstGeom prst="rightArrow">
              <a:avLst/>
            </a:prstGeom>
            <a:solidFill>
              <a:srgbClr val="5675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29" name="Right Arrow 28"/>
            <p:cNvSpPr/>
            <p:nvPr/>
          </p:nvSpPr>
          <p:spPr>
            <a:xfrm>
              <a:off x="3032836" y="4961312"/>
              <a:ext cx="152925" cy="283295"/>
            </a:xfrm>
            <a:prstGeom prst="rightArrow">
              <a:avLst/>
            </a:prstGeom>
            <a:solidFill>
              <a:srgbClr val="5675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sp>
        <p:nvSpPr>
          <p:cNvPr id="31" name="TextBox 30"/>
          <p:cNvSpPr txBox="1"/>
          <p:nvPr/>
        </p:nvSpPr>
        <p:spPr>
          <a:xfrm>
            <a:off x="848756" y="4186640"/>
            <a:ext cx="10527517" cy="1850378"/>
          </a:xfrm>
          <a:prstGeom prst="rect">
            <a:avLst/>
          </a:prstGeom>
          <a:noFill/>
        </p:spPr>
        <p:txBody>
          <a:bodyPr wrap="square" rtlCol="0">
            <a:spAutoFit/>
          </a:bodyPr>
          <a:lstStyle/>
          <a:p>
            <a:pPr marL="171450" indent="-171450">
              <a:lnSpc>
                <a:spcPct val="120000"/>
              </a:lnSpc>
              <a:buFontTx/>
              <a:buChar char="-"/>
            </a:pPr>
            <a:r>
              <a:rPr lang="en-GB" sz="1200" dirty="0">
                <a:solidFill>
                  <a:schemeClr val="tx1">
                    <a:lumMod val="65000"/>
                    <a:lumOff val="35000"/>
                  </a:schemeClr>
                </a:solidFill>
                <a:cs typeface="Helvetica Neue Light"/>
              </a:rPr>
              <a:t>For conservative minded people, these tensions feed a dilemma: their instinct for freedom, the pursuit of the individual and the free market can feel at odds with their sense of personal vulnerability and (broad) acceptance of the need for regulation. </a:t>
            </a:r>
          </a:p>
          <a:p>
            <a:pPr marL="171450" indent="-171450">
              <a:lnSpc>
                <a:spcPct val="120000"/>
              </a:lnSpc>
              <a:buFontTx/>
              <a:buChar char="-"/>
            </a:pPr>
            <a:r>
              <a:rPr lang="en-GB" sz="1200" dirty="0">
                <a:solidFill>
                  <a:schemeClr val="tx1">
                    <a:lumMod val="65000"/>
                    <a:lumOff val="35000"/>
                  </a:schemeClr>
                </a:solidFill>
                <a:cs typeface="Helvetica Neue Light"/>
              </a:rPr>
              <a:t>This means that while they’re generally grateful for and / or understanding of such safeguarding (their term), they can very easily be swayed by arguments about the need to reduce regulations.</a:t>
            </a:r>
            <a:endParaRPr lang="en-GB" sz="500" dirty="0">
              <a:solidFill>
                <a:schemeClr val="tx1">
                  <a:lumMod val="65000"/>
                  <a:lumOff val="35000"/>
                </a:schemeClr>
              </a:solidFill>
              <a:cs typeface="Helvetica Neue Light"/>
            </a:endParaRPr>
          </a:p>
          <a:p>
            <a:pPr>
              <a:lnSpc>
                <a:spcPct val="120000"/>
              </a:lnSpc>
            </a:pPr>
            <a:endParaRPr lang="en-GB" sz="1200" dirty="0">
              <a:solidFill>
                <a:schemeClr val="tx1">
                  <a:lumMod val="65000"/>
                  <a:lumOff val="35000"/>
                </a:schemeClr>
              </a:solidFill>
              <a:cs typeface="Helvetica Neue Light"/>
            </a:endParaRPr>
          </a:p>
          <a:p>
            <a:pPr>
              <a:lnSpc>
                <a:spcPct val="120000"/>
              </a:lnSpc>
            </a:pPr>
            <a:r>
              <a:rPr lang="en-GB" sz="1200" dirty="0">
                <a:solidFill>
                  <a:schemeClr val="tx1">
                    <a:lumMod val="65000"/>
                    <a:lumOff val="35000"/>
                  </a:schemeClr>
                </a:solidFill>
                <a:cs typeface="Helvetica Neue Light"/>
              </a:rPr>
              <a:t>*** NB. This debate poses an interesting question as to who the government represents: big business (in which case it should arguably seek to reduce regulation) or the people (in which case it should protect them via regulations). Our sample certainly feels vulnerable to and sceptical of big business and would like the government to have their best interests at heart - over the interests of business. </a:t>
            </a:r>
          </a:p>
        </p:txBody>
      </p:sp>
    </p:spTree>
    <p:extLst>
      <p:ext uri="{BB962C8B-B14F-4D97-AF65-F5344CB8AC3E}">
        <p14:creationId xmlns:p14="http://schemas.microsoft.com/office/powerpoint/2010/main" val="6099164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29281" y="504196"/>
            <a:ext cx="184666" cy="369332"/>
          </a:xfrm>
          <a:prstGeom prst="rect">
            <a:avLst/>
          </a:prstGeom>
          <a:noFill/>
        </p:spPr>
        <p:txBody>
          <a:bodyPr wrap="none" rtlCol="0">
            <a:spAutoFit/>
          </a:bodyPr>
          <a:lstStyle/>
          <a:p>
            <a:endParaRPr lang="en-GB" dirty="0"/>
          </a:p>
        </p:txBody>
      </p:sp>
      <p:sp>
        <p:nvSpPr>
          <p:cNvPr id="10" name="TextBox 9"/>
          <p:cNvSpPr txBox="1"/>
          <p:nvPr/>
        </p:nvSpPr>
        <p:spPr>
          <a:xfrm>
            <a:off x="764091" y="1290408"/>
            <a:ext cx="10641826" cy="1536446"/>
          </a:xfrm>
          <a:prstGeom prst="rect">
            <a:avLst/>
          </a:prstGeom>
          <a:noFill/>
        </p:spPr>
        <p:txBody>
          <a:bodyPr wrap="square" rtlCol="0">
            <a:spAutoFit/>
          </a:bodyPr>
          <a:lstStyle/>
          <a:p>
            <a:pPr>
              <a:lnSpc>
                <a:spcPct val="120000"/>
              </a:lnSpc>
            </a:pPr>
            <a:r>
              <a:rPr lang="en-GB" sz="1400" dirty="0">
                <a:solidFill>
                  <a:srgbClr val="56758B"/>
                </a:solidFill>
                <a:latin typeface="Calibri "/>
                <a:cs typeface="Helvetica Neue Light"/>
              </a:rPr>
              <a:t>Too much vs. too little regulation: two extremes </a:t>
            </a:r>
            <a:r>
              <a:rPr lang="mr-IN" sz="1400" dirty="0">
                <a:solidFill>
                  <a:srgbClr val="56758B"/>
                </a:solidFill>
                <a:latin typeface="Calibri "/>
                <a:cs typeface="Helvetica Neue Light"/>
              </a:rPr>
              <a:t>–</a:t>
            </a:r>
            <a:r>
              <a:rPr lang="en-GB" sz="1400" dirty="0">
                <a:solidFill>
                  <a:srgbClr val="56758B"/>
                </a:solidFill>
                <a:latin typeface="Calibri "/>
                <a:cs typeface="Helvetica Neue Light"/>
              </a:rPr>
              <a:t> neither of which are desirable</a:t>
            </a:r>
          </a:p>
          <a:p>
            <a:pPr>
              <a:lnSpc>
                <a:spcPct val="120000"/>
              </a:lnSpc>
            </a:pPr>
            <a:endParaRPr lang="en-GB" sz="500" dirty="0">
              <a:solidFill>
                <a:srgbClr val="56758B"/>
              </a:solidFill>
              <a:latin typeface="Calibri "/>
              <a:cs typeface="Helvetica Neue Light"/>
            </a:endParaRPr>
          </a:p>
          <a:p>
            <a:pPr marL="171450" indent="-171450">
              <a:lnSpc>
                <a:spcPct val="120000"/>
              </a:lnSpc>
              <a:buFontTx/>
              <a:buChar char="-"/>
            </a:pPr>
            <a:r>
              <a:rPr lang="en-GB" sz="1200" dirty="0">
                <a:solidFill>
                  <a:schemeClr val="tx1">
                    <a:lumMod val="65000"/>
                    <a:lumOff val="35000"/>
                  </a:schemeClr>
                </a:solidFill>
                <a:latin typeface="Calibri "/>
                <a:cs typeface="Helvetica Neue Light"/>
              </a:rPr>
              <a:t>People’s general approach to regulation is level-headed, reasonable and understanding. They are however very sensitive to the two extremes: a world in which there is too much regulation and a world in which there is too little.</a:t>
            </a:r>
          </a:p>
          <a:p>
            <a:pPr marL="171450" indent="-171450">
              <a:lnSpc>
                <a:spcPct val="120000"/>
              </a:lnSpc>
              <a:buFontTx/>
              <a:buChar char="-"/>
            </a:pPr>
            <a:r>
              <a:rPr lang="en-GB" sz="1200" dirty="0">
                <a:solidFill>
                  <a:schemeClr val="tx1">
                    <a:lumMod val="65000"/>
                    <a:lumOff val="35000"/>
                  </a:schemeClr>
                </a:solidFill>
                <a:latin typeface="Calibri "/>
                <a:cs typeface="Helvetica Neue Light"/>
              </a:rPr>
              <a:t>Whilst neither is desirable, the idea of a world without regulation - where there is no structure, and in which chaos and anarchy rule - is the more worrying extreme. It is however very easy to tap into their fears about too much regulation and this is particularly triggered when talking about regulations that could constrain them. People can instantly become quite emotional: fearful of a country overrun with restrictions. </a:t>
            </a:r>
          </a:p>
        </p:txBody>
      </p:sp>
      <p:sp>
        <p:nvSpPr>
          <p:cNvPr id="12" name="Title Placeholder 1"/>
          <p:cNvSpPr txBox="1">
            <a:spLocks/>
          </p:cNvSpPr>
          <p:nvPr/>
        </p:nvSpPr>
        <p:spPr>
          <a:xfrm>
            <a:off x="764091" y="538127"/>
            <a:ext cx="7529840" cy="281590"/>
          </a:xfrm>
          <a:prstGeom prst="rect">
            <a:avLst/>
          </a:prstGeom>
        </p:spPr>
        <p:txBody>
          <a:bodyPr vert="horz" lIns="91440" tIns="45720" rIns="91440" bIns="45720" rtlCol="0" anchor="ctr">
            <a:noAutofit/>
          </a:bodyPr>
          <a:lstStyle>
            <a:lvl1pPr algn="l" defTabSz="457200" rtl="0" eaLnBrk="1" latinLnBrk="0" hangingPunct="1">
              <a:spcBef>
                <a:spcPct val="0"/>
              </a:spcBef>
              <a:buNone/>
              <a:defRPr sz="1400" b="0" i="0" kern="1200" baseline="0">
                <a:solidFill>
                  <a:schemeClr val="tx1"/>
                </a:solidFill>
                <a:latin typeface="Helvetica Neue Light"/>
                <a:ea typeface="+mj-ea"/>
                <a:cs typeface="Helvetica Neue Light"/>
              </a:defRPr>
            </a:lvl1pPr>
          </a:lstStyle>
          <a:p>
            <a:pPr>
              <a:lnSpc>
                <a:spcPct val="120000"/>
              </a:lnSpc>
            </a:pPr>
            <a:r>
              <a:rPr lang="en-GB" sz="1800" b="1" dirty="0">
                <a:solidFill>
                  <a:schemeClr val="bg1"/>
                </a:solidFill>
                <a:latin typeface="+mn-lt"/>
              </a:rPr>
              <a:t>a. Our sample is broadly pro regulation (cont.)</a:t>
            </a:r>
          </a:p>
        </p:txBody>
      </p:sp>
      <p:sp>
        <p:nvSpPr>
          <p:cNvPr id="14" name="TextBox 13"/>
          <p:cNvSpPr txBox="1"/>
          <p:nvPr/>
        </p:nvSpPr>
        <p:spPr>
          <a:xfrm>
            <a:off x="1455633" y="3627037"/>
            <a:ext cx="1627022" cy="597600"/>
          </a:xfrm>
          <a:prstGeom prst="rect">
            <a:avLst/>
          </a:prstGeom>
          <a:noFill/>
        </p:spPr>
        <p:txBody>
          <a:bodyPr wrap="square" rtlCol="0">
            <a:spAutoFit/>
          </a:bodyPr>
          <a:lstStyle/>
          <a:p>
            <a:pPr algn="ctr">
              <a:lnSpc>
                <a:spcPct val="110000"/>
              </a:lnSpc>
            </a:pPr>
            <a:r>
              <a:rPr lang="en-GB" sz="1000" dirty="0">
                <a:solidFill>
                  <a:srgbClr val="595959"/>
                </a:solidFill>
                <a:latin typeface="Helvetica Neue Light"/>
                <a:cs typeface="Helvetica Neue Light"/>
              </a:rPr>
              <a:t>A world without regulation</a:t>
            </a:r>
          </a:p>
          <a:p>
            <a:pPr algn="ctr">
              <a:lnSpc>
                <a:spcPct val="110000"/>
              </a:lnSpc>
            </a:pPr>
            <a:r>
              <a:rPr lang="en-GB" sz="1000" dirty="0">
                <a:solidFill>
                  <a:srgbClr val="595959"/>
                </a:solidFill>
                <a:latin typeface="Helvetica Neue Light"/>
                <a:cs typeface="Helvetica Neue Light"/>
              </a:rPr>
              <a:t>(chaos, unmanageable, Africa!)</a:t>
            </a:r>
          </a:p>
        </p:txBody>
      </p:sp>
      <p:sp>
        <p:nvSpPr>
          <p:cNvPr id="15" name="TextBox 14"/>
          <p:cNvSpPr txBox="1"/>
          <p:nvPr/>
        </p:nvSpPr>
        <p:spPr>
          <a:xfrm>
            <a:off x="3962552" y="4310914"/>
            <a:ext cx="2089832" cy="766877"/>
          </a:xfrm>
          <a:prstGeom prst="rect">
            <a:avLst/>
          </a:prstGeom>
          <a:noFill/>
        </p:spPr>
        <p:txBody>
          <a:bodyPr wrap="square" rtlCol="0">
            <a:spAutoFit/>
          </a:bodyPr>
          <a:lstStyle/>
          <a:p>
            <a:pPr algn="ctr">
              <a:lnSpc>
                <a:spcPct val="110000"/>
              </a:lnSpc>
            </a:pPr>
            <a:r>
              <a:rPr lang="en-GB" sz="1000" dirty="0">
                <a:solidFill>
                  <a:srgbClr val="595959"/>
                </a:solidFill>
                <a:latin typeface="Helvetica Neue Light"/>
                <a:cs typeface="Helvetica Neue Light"/>
              </a:rPr>
              <a:t>A world overrun with regulation</a:t>
            </a:r>
          </a:p>
          <a:p>
            <a:pPr algn="ctr">
              <a:lnSpc>
                <a:spcPct val="110000"/>
              </a:lnSpc>
            </a:pPr>
            <a:r>
              <a:rPr lang="en-GB" sz="1000" dirty="0">
                <a:solidFill>
                  <a:srgbClr val="595959"/>
                </a:solidFill>
                <a:latin typeface="Helvetica Neue Light"/>
                <a:cs typeface="Helvetica Neue Light"/>
              </a:rPr>
              <a:t>(fear, compensation culture, a lack of individual responsibility, restrictions)</a:t>
            </a:r>
          </a:p>
        </p:txBody>
      </p:sp>
      <p:pic>
        <p:nvPicPr>
          <p:cNvPr id="17" name="Picture 16" descr="1280px-Flag_of_the_United_Kingdom.svg.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35096" y="4815975"/>
            <a:ext cx="606197" cy="404030"/>
          </a:xfrm>
          <a:prstGeom prst="rect">
            <a:avLst/>
          </a:prstGeom>
        </p:spPr>
      </p:pic>
      <p:pic>
        <p:nvPicPr>
          <p:cNvPr id="18" name="Picture 17" descr="2000px-Flag_of_South_Africa.svg.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53231" y="3247502"/>
            <a:ext cx="606197" cy="404030"/>
          </a:xfrm>
          <a:prstGeom prst="rect">
            <a:avLst/>
          </a:prstGeom>
        </p:spPr>
      </p:pic>
      <p:pic>
        <p:nvPicPr>
          <p:cNvPr id="6" name="Picture 5" descr="kp.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05856" y="3883402"/>
            <a:ext cx="808060" cy="404030"/>
          </a:xfrm>
          <a:prstGeom prst="rect">
            <a:avLst/>
          </a:prstGeom>
        </p:spPr>
      </p:pic>
      <p:sp>
        <p:nvSpPr>
          <p:cNvPr id="13" name="TextBox 12"/>
          <p:cNvSpPr txBox="1"/>
          <p:nvPr/>
        </p:nvSpPr>
        <p:spPr>
          <a:xfrm rot="16200000">
            <a:off x="554173" y="3592000"/>
            <a:ext cx="1159545" cy="261610"/>
          </a:xfrm>
          <a:prstGeom prst="rect">
            <a:avLst/>
          </a:prstGeom>
          <a:noFill/>
        </p:spPr>
        <p:txBody>
          <a:bodyPr wrap="none" rtlCol="0">
            <a:spAutoFit/>
          </a:bodyPr>
          <a:lstStyle/>
          <a:p>
            <a:r>
              <a:rPr lang="en-GB" sz="1100" dirty="0">
                <a:solidFill>
                  <a:schemeClr val="tx1">
                    <a:lumMod val="65000"/>
                    <a:lumOff val="35000"/>
                  </a:schemeClr>
                </a:solidFill>
                <a:latin typeface="Helvetica Neue Light"/>
                <a:cs typeface="Helvetica Neue Light"/>
              </a:rPr>
              <a:t>Very threatening</a:t>
            </a:r>
          </a:p>
        </p:txBody>
      </p:sp>
      <p:sp>
        <p:nvSpPr>
          <p:cNvPr id="19" name="TextBox 18"/>
          <p:cNvSpPr txBox="1"/>
          <p:nvPr/>
        </p:nvSpPr>
        <p:spPr>
          <a:xfrm rot="16200000">
            <a:off x="625661" y="5173862"/>
            <a:ext cx="1033859" cy="261610"/>
          </a:xfrm>
          <a:prstGeom prst="rect">
            <a:avLst/>
          </a:prstGeom>
          <a:noFill/>
        </p:spPr>
        <p:txBody>
          <a:bodyPr wrap="none" rtlCol="0">
            <a:spAutoFit/>
          </a:bodyPr>
          <a:lstStyle/>
          <a:p>
            <a:r>
              <a:rPr lang="en-GB" sz="1100" dirty="0">
                <a:solidFill>
                  <a:schemeClr val="tx1">
                    <a:lumMod val="65000"/>
                    <a:lumOff val="35000"/>
                  </a:schemeClr>
                </a:solidFill>
                <a:latin typeface="Helvetica Neue Light"/>
                <a:cs typeface="Helvetica Neue Light"/>
              </a:rPr>
              <a:t>Unthreatening</a:t>
            </a:r>
          </a:p>
        </p:txBody>
      </p:sp>
      <p:sp>
        <p:nvSpPr>
          <p:cNvPr id="23" name="TextBox 22"/>
          <p:cNvSpPr txBox="1"/>
          <p:nvPr/>
        </p:nvSpPr>
        <p:spPr>
          <a:xfrm>
            <a:off x="2524683" y="5281576"/>
            <a:ext cx="1627022" cy="428322"/>
          </a:xfrm>
          <a:prstGeom prst="rect">
            <a:avLst/>
          </a:prstGeom>
          <a:noFill/>
        </p:spPr>
        <p:txBody>
          <a:bodyPr wrap="square" rtlCol="0">
            <a:spAutoFit/>
          </a:bodyPr>
          <a:lstStyle/>
          <a:p>
            <a:pPr algn="ctr">
              <a:lnSpc>
                <a:spcPct val="110000"/>
              </a:lnSpc>
            </a:pPr>
            <a:r>
              <a:rPr lang="en-GB" sz="1000" dirty="0">
                <a:solidFill>
                  <a:srgbClr val="595959"/>
                </a:solidFill>
                <a:latin typeface="Helvetica Neue Light"/>
                <a:cs typeface="Helvetica Neue Light"/>
              </a:rPr>
              <a:t>The UK’s approach to regulation today</a:t>
            </a:r>
          </a:p>
        </p:txBody>
      </p:sp>
      <p:sp>
        <p:nvSpPr>
          <p:cNvPr id="27" name="Rectangle 26"/>
          <p:cNvSpPr/>
          <p:nvPr/>
        </p:nvSpPr>
        <p:spPr>
          <a:xfrm>
            <a:off x="6593597" y="3484177"/>
            <a:ext cx="4947653" cy="1850378"/>
          </a:xfrm>
          <a:prstGeom prst="rect">
            <a:avLst/>
          </a:prstGeom>
        </p:spPr>
        <p:txBody>
          <a:bodyPr wrap="square">
            <a:spAutoFit/>
          </a:bodyPr>
          <a:lstStyle/>
          <a:p>
            <a:pPr marL="171450" indent="-171450">
              <a:lnSpc>
                <a:spcPct val="120000"/>
              </a:lnSpc>
              <a:buFontTx/>
              <a:buChar char="-"/>
            </a:pPr>
            <a:r>
              <a:rPr lang="en-GB" sz="1200" dirty="0">
                <a:solidFill>
                  <a:schemeClr val="tx1">
                    <a:lumMod val="65000"/>
                    <a:lumOff val="35000"/>
                  </a:schemeClr>
                </a:solidFill>
                <a:cs typeface="Helvetica Neue Light"/>
              </a:rPr>
              <a:t>A very delicate tension exists between these two extremes but generally, when asked, people think that Britain gets it right and that our approach to regulation places us happily somewhere in the middle. </a:t>
            </a:r>
          </a:p>
          <a:p>
            <a:pPr>
              <a:lnSpc>
                <a:spcPct val="120000"/>
              </a:lnSpc>
            </a:pPr>
            <a:endParaRPr lang="en-GB" sz="1200" dirty="0">
              <a:solidFill>
                <a:schemeClr val="tx1">
                  <a:lumMod val="65000"/>
                  <a:lumOff val="35000"/>
                </a:schemeClr>
              </a:solidFill>
              <a:cs typeface="Helvetica Neue Light"/>
            </a:endParaRPr>
          </a:p>
          <a:p>
            <a:pPr marL="171450" indent="-171450">
              <a:lnSpc>
                <a:spcPct val="120000"/>
              </a:lnSpc>
              <a:buFontTx/>
              <a:buChar char="-"/>
            </a:pPr>
            <a:r>
              <a:rPr lang="en-GB" sz="1200" dirty="0">
                <a:solidFill>
                  <a:schemeClr val="tx1">
                    <a:lumMod val="65000"/>
                    <a:lumOff val="35000"/>
                  </a:schemeClr>
                </a:solidFill>
                <a:cs typeface="Helvetica Neue Light"/>
              </a:rPr>
              <a:t>In fact, they see this as something to feel quite patriotic about: they are proud of British regulations that ensure things are ‘done properly’. They also suspect that Britain isn’t alone in managing this well, in fact, the only country people mention as having ‘too much’ regulation is North Korea.  </a:t>
            </a:r>
          </a:p>
        </p:txBody>
      </p:sp>
      <p:sp>
        <p:nvSpPr>
          <p:cNvPr id="29" name="Rectangle 28"/>
          <p:cNvSpPr/>
          <p:nvPr/>
        </p:nvSpPr>
        <p:spPr>
          <a:xfrm>
            <a:off x="891726" y="3073138"/>
            <a:ext cx="5509074" cy="2965820"/>
          </a:xfrm>
          <a:prstGeom prst="rect">
            <a:avLst/>
          </a:prstGeom>
          <a:noFill/>
          <a:ln>
            <a:solidFill>
              <a:schemeClr val="bg1">
                <a:lumMod val="50000"/>
              </a:schemeClr>
            </a:solidFill>
            <a:prstDash val="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22" name="TextBox 21">
            <a:extLst>
              <a:ext uri="{FF2B5EF4-FFF2-40B4-BE49-F238E27FC236}">
                <a16:creationId xmlns:a16="http://schemas.microsoft.com/office/drawing/2014/main" id="{E90BAA58-85B9-497F-8E29-A281698CA170}"/>
              </a:ext>
            </a:extLst>
          </p:cNvPr>
          <p:cNvSpPr txBox="1"/>
          <p:nvPr/>
        </p:nvSpPr>
        <p:spPr>
          <a:xfrm>
            <a:off x="3141493" y="5771469"/>
            <a:ext cx="821059" cy="261610"/>
          </a:xfrm>
          <a:prstGeom prst="rect">
            <a:avLst/>
          </a:prstGeom>
          <a:noFill/>
        </p:spPr>
        <p:txBody>
          <a:bodyPr wrap="none" rtlCol="0">
            <a:spAutoFit/>
          </a:bodyPr>
          <a:lstStyle/>
          <a:p>
            <a:r>
              <a:rPr lang="en-GB" sz="1100" dirty="0">
                <a:solidFill>
                  <a:schemeClr val="tx1">
                    <a:lumMod val="65000"/>
                    <a:lumOff val="35000"/>
                  </a:schemeClr>
                </a:solidFill>
                <a:latin typeface="Helvetica Neue Light"/>
                <a:cs typeface="Helvetica Neue Light"/>
              </a:rPr>
              <a:t>Regulation</a:t>
            </a:r>
          </a:p>
        </p:txBody>
      </p:sp>
      <p:cxnSp>
        <p:nvCxnSpPr>
          <p:cNvPr id="26" name="Straight Arrow Connector 25">
            <a:extLst>
              <a:ext uri="{FF2B5EF4-FFF2-40B4-BE49-F238E27FC236}">
                <a16:creationId xmlns:a16="http://schemas.microsoft.com/office/drawing/2014/main" id="{6276A93E-27B0-4F6C-9373-B48A490EBDFF}"/>
              </a:ext>
            </a:extLst>
          </p:cNvPr>
          <p:cNvCxnSpPr>
            <a:cxnSpLocks/>
          </p:cNvCxnSpPr>
          <p:nvPr/>
        </p:nvCxnSpPr>
        <p:spPr>
          <a:xfrm>
            <a:off x="1289508" y="5765590"/>
            <a:ext cx="4806492"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95815D8F-15F3-47AD-B253-2CA1E1A32B1D}"/>
              </a:ext>
            </a:extLst>
          </p:cNvPr>
          <p:cNvCxnSpPr/>
          <p:nvPr/>
        </p:nvCxnSpPr>
        <p:spPr>
          <a:xfrm flipV="1">
            <a:off x="1283987" y="3143032"/>
            <a:ext cx="16112" cy="262255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909175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Straight Connector 8"/>
          <p:cNvCxnSpPr>
            <a:cxnSpLocks/>
          </p:cNvCxnSpPr>
          <p:nvPr/>
        </p:nvCxnSpPr>
        <p:spPr>
          <a:xfrm flipH="1">
            <a:off x="6079956" y="2438400"/>
            <a:ext cx="16043" cy="3204420"/>
          </a:xfrm>
          <a:prstGeom prst="line">
            <a:avLst/>
          </a:prstGeom>
          <a:ln>
            <a:solidFill>
              <a:schemeClr val="bg1">
                <a:lumMod val="65000"/>
              </a:schemeClr>
            </a:solidFill>
            <a:prstDash val="dot"/>
          </a:ln>
          <a:effectLst/>
        </p:spPr>
        <p:style>
          <a:lnRef idx="2">
            <a:schemeClr val="accent1"/>
          </a:lnRef>
          <a:fillRef idx="0">
            <a:schemeClr val="accent1"/>
          </a:fillRef>
          <a:effectRef idx="1">
            <a:schemeClr val="accent1"/>
          </a:effectRef>
          <a:fontRef idx="minor">
            <a:schemeClr val="tx1"/>
          </a:fontRef>
        </p:style>
      </p:cxnSp>
      <p:sp>
        <p:nvSpPr>
          <p:cNvPr id="8" name="TextBox 7"/>
          <p:cNvSpPr txBox="1"/>
          <p:nvPr/>
        </p:nvSpPr>
        <p:spPr>
          <a:xfrm>
            <a:off x="-1171224" y="2356556"/>
            <a:ext cx="184666" cy="369332"/>
          </a:xfrm>
          <a:prstGeom prst="rect">
            <a:avLst/>
          </a:prstGeom>
          <a:noFill/>
        </p:spPr>
        <p:txBody>
          <a:bodyPr wrap="none" rtlCol="0">
            <a:spAutoFit/>
          </a:bodyPr>
          <a:lstStyle/>
          <a:p>
            <a:endParaRPr lang="en-GB" dirty="0"/>
          </a:p>
        </p:txBody>
      </p:sp>
      <p:sp>
        <p:nvSpPr>
          <p:cNvPr id="12" name="TextBox 11"/>
          <p:cNvSpPr txBox="1"/>
          <p:nvPr/>
        </p:nvSpPr>
        <p:spPr>
          <a:xfrm>
            <a:off x="777156" y="1362049"/>
            <a:ext cx="10637687" cy="982448"/>
          </a:xfrm>
          <a:prstGeom prst="rect">
            <a:avLst/>
          </a:prstGeom>
          <a:noFill/>
        </p:spPr>
        <p:txBody>
          <a:bodyPr wrap="square" rtlCol="0">
            <a:spAutoFit/>
          </a:bodyPr>
          <a:lstStyle/>
          <a:p>
            <a:pPr>
              <a:lnSpc>
                <a:spcPct val="120000"/>
              </a:lnSpc>
            </a:pPr>
            <a:r>
              <a:rPr lang="en-GB" sz="1400" dirty="0">
                <a:solidFill>
                  <a:srgbClr val="56758B"/>
                </a:solidFill>
                <a:latin typeface="Calibri "/>
                <a:cs typeface="Helvetica Neue Light"/>
              </a:rPr>
              <a:t>The attitudes and characteristics of this audience feed the tension between their need for regulation and their resistance to it </a:t>
            </a:r>
          </a:p>
          <a:p>
            <a:pPr>
              <a:lnSpc>
                <a:spcPct val="120000"/>
              </a:lnSpc>
            </a:pPr>
            <a:endParaRPr lang="en-GB" sz="1100" dirty="0">
              <a:solidFill>
                <a:srgbClr val="56758B"/>
              </a:solidFill>
              <a:latin typeface="Calibri "/>
              <a:cs typeface="Helvetica Neue Light"/>
            </a:endParaRPr>
          </a:p>
          <a:p>
            <a:pPr>
              <a:lnSpc>
                <a:spcPct val="120000"/>
              </a:lnSpc>
            </a:pPr>
            <a:r>
              <a:rPr lang="en-GB" sz="1200" dirty="0">
                <a:solidFill>
                  <a:schemeClr val="tx1">
                    <a:lumMod val="65000"/>
                    <a:lumOff val="35000"/>
                  </a:schemeClr>
                </a:solidFill>
                <a:latin typeface="Calibri "/>
                <a:cs typeface="Helvetica Neue Light"/>
              </a:rPr>
              <a:t>Whilst this cohort have some very embedded views that undoubtedly make them naturally resistant to the idea of regulation, it is also possible to make a case for there being controls in place by appealing to their need for progress, fairness and delayed gratification:</a:t>
            </a:r>
          </a:p>
        </p:txBody>
      </p:sp>
      <p:sp>
        <p:nvSpPr>
          <p:cNvPr id="6" name="Rectangle 5"/>
          <p:cNvSpPr/>
          <p:nvPr/>
        </p:nvSpPr>
        <p:spPr>
          <a:xfrm>
            <a:off x="7149887" y="2750873"/>
            <a:ext cx="4490523" cy="1462580"/>
          </a:xfrm>
          <a:prstGeom prst="rect">
            <a:avLst/>
          </a:prstGeom>
        </p:spPr>
        <p:txBody>
          <a:bodyPr wrap="square">
            <a:spAutoFit/>
          </a:bodyPr>
          <a:lstStyle/>
          <a:p>
            <a:pPr algn="ctr">
              <a:lnSpc>
                <a:spcPct val="120000"/>
              </a:lnSpc>
            </a:pPr>
            <a:r>
              <a:rPr lang="en-GB" sz="1200" dirty="0">
                <a:solidFill>
                  <a:srgbClr val="800000"/>
                </a:solidFill>
                <a:latin typeface="Calibri "/>
                <a:ea typeface="Zapf Dingbats"/>
                <a:cs typeface="Helvetica Neue Light"/>
                <a:sym typeface="Zapf Dingbats"/>
              </a:rPr>
              <a:t>Characteristics that make this audience resistant to regulation </a:t>
            </a:r>
          </a:p>
          <a:p>
            <a:pPr algn="ctr">
              <a:lnSpc>
                <a:spcPct val="120000"/>
              </a:lnSpc>
            </a:pPr>
            <a:endParaRPr lang="en-GB" sz="1200" dirty="0">
              <a:solidFill>
                <a:srgbClr val="595959"/>
              </a:solidFill>
              <a:latin typeface="Calibri "/>
              <a:ea typeface="Zapf Dingbats"/>
              <a:cs typeface="Zapf Dingbats"/>
              <a:sym typeface="Zapf Dingbats"/>
            </a:endParaRPr>
          </a:p>
          <a:p>
            <a:pPr lvl="0">
              <a:lnSpc>
                <a:spcPct val="120000"/>
              </a:lnSpc>
            </a:pPr>
            <a:r>
              <a:rPr lang="en-GB" sz="1200" dirty="0">
                <a:solidFill>
                  <a:srgbClr val="C00000"/>
                </a:solidFill>
                <a:latin typeface="Calibri "/>
                <a:ea typeface="Zapf Dingbats"/>
                <a:cs typeface="Zapf Dingbats"/>
                <a:sym typeface="Zapf Dingbats"/>
              </a:rPr>
              <a:t>✖ </a:t>
            </a:r>
            <a:r>
              <a:rPr lang="en-GB" sz="1200" dirty="0">
                <a:solidFill>
                  <a:prstClr val="black">
                    <a:lumMod val="65000"/>
                    <a:lumOff val="35000"/>
                  </a:prstClr>
                </a:solidFill>
                <a:latin typeface="Calibri "/>
                <a:cs typeface="Helvetica Neue Light"/>
                <a:sym typeface="Zapf Dingbats"/>
              </a:rPr>
              <a:t>Have s</a:t>
            </a:r>
            <a:r>
              <a:rPr lang="en-GB" sz="1200" dirty="0">
                <a:solidFill>
                  <a:prstClr val="black">
                    <a:lumMod val="65000"/>
                    <a:lumOff val="35000"/>
                  </a:prstClr>
                </a:solidFill>
                <a:latin typeface="Calibri "/>
                <a:cs typeface="Helvetica Neue Light"/>
              </a:rPr>
              <a:t>elf belief that they act ‘correctly’ and do things ‘properly’ - so why should they be penalised / held accountable to regulations?</a:t>
            </a:r>
          </a:p>
          <a:p>
            <a:pPr lvl="0">
              <a:lnSpc>
                <a:spcPct val="120000"/>
              </a:lnSpc>
            </a:pPr>
            <a:endParaRPr lang="en-GB" sz="300" dirty="0">
              <a:solidFill>
                <a:prstClr val="black">
                  <a:lumMod val="65000"/>
                  <a:lumOff val="35000"/>
                </a:prstClr>
              </a:solidFill>
              <a:latin typeface="Calibri "/>
              <a:cs typeface="Helvetica Neue Light"/>
            </a:endParaRPr>
          </a:p>
          <a:p>
            <a:pPr lvl="0">
              <a:lnSpc>
                <a:spcPct val="120000"/>
              </a:lnSpc>
            </a:pPr>
            <a:r>
              <a:rPr lang="en-GB" sz="1200" dirty="0">
                <a:solidFill>
                  <a:srgbClr val="C00000"/>
                </a:solidFill>
                <a:latin typeface="Calibri "/>
                <a:ea typeface="Zapf Dingbats"/>
                <a:cs typeface="Zapf Dingbats"/>
                <a:sym typeface="Zapf Dingbats"/>
              </a:rPr>
              <a:t>✖ </a:t>
            </a:r>
            <a:r>
              <a:rPr lang="en-GB" sz="1200" dirty="0">
                <a:solidFill>
                  <a:prstClr val="black">
                    <a:lumMod val="65000"/>
                    <a:lumOff val="35000"/>
                  </a:prstClr>
                </a:solidFill>
                <a:latin typeface="Calibri "/>
                <a:cs typeface="Helvetica Neue Light"/>
                <a:sym typeface="Zapf Dingbats"/>
              </a:rPr>
              <a:t>Their n</a:t>
            </a:r>
            <a:r>
              <a:rPr lang="en-GB" sz="1200" dirty="0">
                <a:solidFill>
                  <a:prstClr val="black">
                    <a:lumMod val="65000"/>
                    <a:lumOff val="35000"/>
                  </a:prstClr>
                </a:solidFill>
                <a:latin typeface="Calibri "/>
                <a:cs typeface="Helvetica Neue Light"/>
              </a:rPr>
              <a:t>atural instinct is to value the rights of the individual </a:t>
            </a:r>
            <a:r>
              <a:rPr lang="mr-IN" sz="1200" dirty="0">
                <a:solidFill>
                  <a:prstClr val="black">
                    <a:lumMod val="65000"/>
                    <a:lumOff val="35000"/>
                  </a:prstClr>
                </a:solidFill>
                <a:latin typeface="Calibri "/>
                <a:cs typeface="Helvetica Neue Light"/>
              </a:rPr>
              <a:t>–</a:t>
            </a:r>
            <a:r>
              <a:rPr lang="en-GB" sz="1200" dirty="0">
                <a:solidFill>
                  <a:prstClr val="black">
                    <a:lumMod val="65000"/>
                    <a:lumOff val="35000"/>
                  </a:prstClr>
                </a:solidFill>
                <a:latin typeface="Calibri "/>
                <a:cs typeface="Helvetica Neue Light"/>
              </a:rPr>
              <a:t> and resist the idea that people (or small businesses) need restricting</a:t>
            </a:r>
            <a:endParaRPr lang="en-GB" sz="500" dirty="0">
              <a:solidFill>
                <a:prstClr val="black">
                  <a:lumMod val="65000"/>
                  <a:lumOff val="35000"/>
                </a:prstClr>
              </a:solidFill>
              <a:latin typeface="Calibri "/>
              <a:cs typeface="Helvetica Neue Light"/>
            </a:endParaRPr>
          </a:p>
        </p:txBody>
      </p:sp>
      <p:sp>
        <p:nvSpPr>
          <p:cNvPr id="16" name="Rectangle 15"/>
          <p:cNvSpPr/>
          <p:nvPr/>
        </p:nvSpPr>
        <p:spPr>
          <a:xfrm>
            <a:off x="598186" y="2747330"/>
            <a:ext cx="4599781" cy="3069174"/>
          </a:xfrm>
          <a:prstGeom prst="rect">
            <a:avLst/>
          </a:prstGeom>
        </p:spPr>
        <p:txBody>
          <a:bodyPr wrap="square">
            <a:spAutoFit/>
          </a:bodyPr>
          <a:lstStyle/>
          <a:p>
            <a:pPr lvl="0" algn="ctr" defTabSz="457200">
              <a:lnSpc>
                <a:spcPct val="120000"/>
              </a:lnSpc>
              <a:defRPr/>
            </a:pPr>
            <a:r>
              <a:rPr lang="en-GB" sz="1200" dirty="0">
                <a:solidFill>
                  <a:srgbClr val="92D050"/>
                </a:solidFill>
                <a:latin typeface="Calibri "/>
                <a:ea typeface="Zapf Dingbats"/>
                <a:cs typeface="Helvetica Neue Light"/>
                <a:sym typeface="Zapf Dingbats"/>
              </a:rPr>
              <a:t>Characteristics that feed this audience’s need for regulation</a:t>
            </a:r>
          </a:p>
          <a:p>
            <a:pPr lvl="0" algn="ctr" defTabSz="457200">
              <a:lnSpc>
                <a:spcPct val="120000"/>
              </a:lnSpc>
              <a:defRPr/>
            </a:pPr>
            <a:endParaRPr lang="en-GB" sz="1200" dirty="0">
              <a:solidFill>
                <a:srgbClr val="595959"/>
              </a:solidFill>
              <a:latin typeface="Calibri "/>
              <a:ea typeface="Zapf Dingbats"/>
              <a:cs typeface="Helvetica Neue Light"/>
              <a:sym typeface="Zapf Dingbats"/>
            </a:endParaRPr>
          </a:p>
          <a:p>
            <a:pPr lvl="0" defTabSz="457200">
              <a:lnSpc>
                <a:spcPct val="120000"/>
              </a:lnSpc>
              <a:defRPr/>
            </a:pPr>
            <a:r>
              <a:rPr lang="en-GB" sz="1200" dirty="0">
                <a:solidFill>
                  <a:srgbClr val="92D050"/>
                </a:solidFill>
                <a:latin typeface="Calibri "/>
                <a:ea typeface="Zapf Dingbats"/>
                <a:cs typeface="Zapf Dingbats"/>
                <a:sym typeface="Zapf Dingbats"/>
              </a:rPr>
              <a:t>✔ </a:t>
            </a:r>
            <a:r>
              <a:rPr lang="en-GB" sz="1200" dirty="0">
                <a:solidFill>
                  <a:prstClr val="black">
                    <a:lumMod val="65000"/>
                    <a:lumOff val="35000"/>
                  </a:prstClr>
                </a:solidFill>
                <a:latin typeface="Calibri "/>
                <a:cs typeface="Helvetica Neue Light"/>
                <a:sym typeface="Zapf Dingbats"/>
              </a:rPr>
              <a:t>They believe that p</a:t>
            </a:r>
            <a:r>
              <a:rPr lang="en-GB" sz="1200" dirty="0">
                <a:solidFill>
                  <a:prstClr val="black">
                    <a:lumMod val="65000"/>
                    <a:lumOff val="35000"/>
                  </a:prstClr>
                </a:solidFill>
                <a:latin typeface="Calibri "/>
                <a:cs typeface="Helvetica Neue Light"/>
              </a:rPr>
              <a:t>rogress requires competition and that competition requires rules. This creates a level playing field in which the ‘fittest’ should thrive</a:t>
            </a:r>
          </a:p>
          <a:p>
            <a:pPr lvl="0" defTabSz="457200">
              <a:lnSpc>
                <a:spcPct val="120000"/>
              </a:lnSpc>
              <a:defRPr/>
            </a:pPr>
            <a:endParaRPr lang="en-GB" sz="300" dirty="0">
              <a:solidFill>
                <a:prstClr val="black">
                  <a:lumMod val="65000"/>
                  <a:lumOff val="35000"/>
                </a:prstClr>
              </a:solidFill>
              <a:latin typeface="Calibri "/>
              <a:cs typeface="Helvetica Neue Light"/>
            </a:endParaRPr>
          </a:p>
          <a:p>
            <a:pPr lvl="0" defTabSz="457200">
              <a:lnSpc>
                <a:spcPct val="120000"/>
              </a:lnSpc>
              <a:defRPr/>
            </a:pPr>
            <a:r>
              <a:rPr lang="en-GB" sz="1200" dirty="0">
                <a:solidFill>
                  <a:srgbClr val="92D050"/>
                </a:solidFill>
                <a:latin typeface="Calibri "/>
                <a:ea typeface="Zapf Dingbats"/>
                <a:cs typeface="Zapf Dingbats"/>
                <a:sym typeface="Zapf Dingbats"/>
              </a:rPr>
              <a:t>✔ </a:t>
            </a:r>
            <a:r>
              <a:rPr lang="en-GB" sz="1200" dirty="0">
                <a:solidFill>
                  <a:prstClr val="black">
                    <a:lumMod val="65000"/>
                    <a:lumOff val="35000"/>
                  </a:prstClr>
                </a:solidFill>
                <a:latin typeface="Calibri "/>
                <a:cs typeface="Helvetica Neue Light"/>
                <a:sym typeface="Zapf Dingbats"/>
              </a:rPr>
              <a:t>They sense that that a</a:t>
            </a:r>
            <a:r>
              <a:rPr lang="en-GB" sz="1200" dirty="0">
                <a:solidFill>
                  <a:prstClr val="black">
                    <a:lumMod val="65000"/>
                    <a:lumOff val="35000"/>
                  </a:prstClr>
                </a:solidFill>
                <a:latin typeface="Calibri "/>
                <a:cs typeface="Helvetica Neue Light"/>
              </a:rPr>
              <a:t>usterity (and to some extent hardship) is good for the soul; that the state should be tough, that good things shouldn’t just come ‘easily’</a:t>
            </a:r>
          </a:p>
          <a:p>
            <a:pPr lvl="0" defTabSz="457200">
              <a:lnSpc>
                <a:spcPct val="120000"/>
              </a:lnSpc>
              <a:defRPr/>
            </a:pPr>
            <a:endParaRPr lang="en-GB" sz="300" dirty="0">
              <a:solidFill>
                <a:prstClr val="black">
                  <a:lumMod val="65000"/>
                  <a:lumOff val="35000"/>
                </a:prstClr>
              </a:solidFill>
              <a:latin typeface="Calibri "/>
              <a:cs typeface="Helvetica Neue Light"/>
            </a:endParaRPr>
          </a:p>
          <a:p>
            <a:pPr lvl="0" defTabSz="457200">
              <a:lnSpc>
                <a:spcPct val="120000"/>
              </a:lnSpc>
              <a:defRPr/>
            </a:pPr>
            <a:r>
              <a:rPr lang="en-GB" sz="1200" dirty="0">
                <a:solidFill>
                  <a:srgbClr val="92D050"/>
                </a:solidFill>
                <a:latin typeface="Calibri "/>
                <a:ea typeface="Zapf Dingbats"/>
                <a:cs typeface="Zapf Dingbats"/>
                <a:sym typeface="Zapf Dingbats"/>
              </a:rPr>
              <a:t>✔ </a:t>
            </a:r>
            <a:r>
              <a:rPr lang="en-GB" sz="1200" dirty="0">
                <a:solidFill>
                  <a:srgbClr val="595959"/>
                </a:solidFill>
                <a:latin typeface="Calibri "/>
                <a:cs typeface="Helvetica Neue Light"/>
              </a:rPr>
              <a:t>They have a strong sense of fairness and are notably indignant at the idea of any person or organisation who fails to act inline with their notion of fair </a:t>
            </a:r>
            <a:r>
              <a:rPr lang="mr-IN" sz="1200" dirty="0">
                <a:solidFill>
                  <a:srgbClr val="595959"/>
                </a:solidFill>
                <a:latin typeface="Calibri "/>
                <a:cs typeface="Helvetica Neue Light"/>
              </a:rPr>
              <a:t>–</a:t>
            </a:r>
            <a:r>
              <a:rPr lang="en-GB" sz="1200" dirty="0">
                <a:solidFill>
                  <a:srgbClr val="595959"/>
                </a:solidFill>
                <a:latin typeface="Calibri "/>
                <a:cs typeface="Helvetica Neue Light"/>
              </a:rPr>
              <a:t> be this big businesses that evade taxes or ‘others’ who take more than their fair share of common resources. This sense of ‘fairness’ means they also have a need for strong enforcement</a:t>
            </a:r>
            <a:endParaRPr lang="en-GB" sz="1200" dirty="0">
              <a:latin typeface="Calibri "/>
            </a:endParaRPr>
          </a:p>
        </p:txBody>
      </p:sp>
      <p:grpSp>
        <p:nvGrpSpPr>
          <p:cNvPr id="4" name="Group 3"/>
          <p:cNvGrpSpPr/>
          <p:nvPr/>
        </p:nvGrpSpPr>
        <p:grpSpPr>
          <a:xfrm>
            <a:off x="5200989" y="3210723"/>
            <a:ext cx="1710266" cy="1144461"/>
            <a:chOff x="5200989" y="1440434"/>
            <a:chExt cx="1710266" cy="1144461"/>
          </a:xfrm>
        </p:grpSpPr>
        <p:pic>
          <p:nvPicPr>
            <p:cNvPr id="18" name="Picture 17" descr="Screen Shot 2018-06-12 at 11.49.17.png"/>
            <p:cNvPicPr>
              <a:picLocks noChangeAspect="1"/>
            </p:cNvPicPr>
            <p:nvPr/>
          </p:nvPicPr>
          <p:blipFill>
            <a:blip r:embed="rId3">
              <a:extLst>
                <a:ext uri="{BEBA8EAE-BF5A-486C-A8C5-ECC9F3942E4B}">
                  <a14:imgProps xmlns:a14="http://schemas.microsoft.com/office/drawing/2010/main">
                    <a14:imgLayer r:embed="rId4">
                      <a14:imgEffect>
                        <a14:backgroundRemoval t="9873" b="89809" l="2210" r="92818">
                          <a14:foregroundMark x1="48619" y1="65924" x2="48619" y2="65924"/>
                          <a14:foregroundMark x1="5801" y1="58280" x2="5801" y2="58280"/>
                          <a14:foregroundMark x1="92818" y1="36306" x2="92818" y2="36306"/>
                          <a14:foregroundMark x1="45580" y1="46497" x2="45580" y2="46497"/>
                          <a14:foregroundMark x1="56354" y1="47771" x2="56354" y2="47771"/>
                        </a14:backgroundRemoval>
                      </a14:imgEffect>
                    </a14:imgLayer>
                  </a14:imgProps>
                </a:ext>
                <a:ext uri="{28A0092B-C50C-407E-A947-70E740481C1C}">
                  <a14:useLocalDpi xmlns:a14="http://schemas.microsoft.com/office/drawing/2010/main" val="0"/>
                </a:ext>
              </a:extLst>
            </a:blip>
            <a:stretch>
              <a:fillRect/>
            </a:stretch>
          </p:blipFill>
          <p:spPr>
            <a:xfrm rot="1815049">
              <a:off x="5393395" y="1440434"/>
              <a:ext cx="1319411" cy="1144461"/>
            </a:xfrm>
            <a:prstGeom prst="rect">
              <a:avLst/>
            </a:prstGeom>
          </p:spPr>
        </p:pic>
        <p:grpSp>
          <p:nvGrpSpPr>
            <p:cNvPr id="3" name="Group 2"/>
            <p:cNvGrpSpPr/>
            <p:nvPr/>
          </p:nvGrpSpPr>
          <p:grpSpPr>
            <a:xfrm>
              <a:off x="5200989" y="1632743"/>
              <a:ext cx="1710266" cy="883180"/>
              <a:chOff x="5200989" y="1632743"/>
              <a:chExt cx="1710266" cy="883180"/>
            </a:xfrm>
          </p:grpSpPr>
          <p:sp>
            <p:nvSpPr>
              <p:cNvPr id="19" name="Right Arrow 18"/>
              <p:cNvSpPr/>
              <p:nvPr/>
            </p:nvSpPr>
            <p:spPr>
              <a:xfrm>
                <a:off x="6318589" y="1632743"/>
                <a:ext cx="592666" cy="318735"/>
              </a:xfrm>
              <a:prstGeom prst="rightArrow">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21" name="Right Arrow 20"/>
              <p:cNvSpPr/>
              <p:nvPr/>
            </p:nvSpPr>
            <p:spPr>
              <a:xfrm rot="10800000">
                <a:off x="5200989" y="2197188"/>
                <a:ext cx="592666" cy="318735"/>
              </a:xfrm>
              <a:prstGeom prst="rightArrow">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grpSp>
      </p:grpSp>
      <p:sp>
        <p:nvSpPr>
          <p:cNvPr id="17" name="Title Placeholder 1">
            <a:extLst>
              <a:ext uri="{FF2B5EF4-FFF2-40B4-BE49-F238E27FC236}">
                <a16:creationId xmlns:a16="http://schemas.microsoft.com/office/drawing/2014/main" id="{3280C3F2-6EE4-4079-8410-45B46A5F1162}"/>
              </a:ext>
            </a:extLst>
          </p:cNvPr>
          <p:cNvSpPr txBox="1">
            <a:spLocks/>
          </p:cNvSpPr>
          <p:nvPr/>
        </p:nvSpPr>
        <p:spPr>
          <a:xfrm>
            <a:off x="777156" y="536496"/>
            <a:ext cx="7529840" cy="281590"/>
          </a:xfrm>
          <a:prstGeom prst="rect">
            <a:avLst/>
          </a:prstGeom>
        </p:spPr>
        <p:txBody>
          <a:bodyPr vert="horz" lIns="91440" tIns="45720" rIns="91440" bIns="45720" rtlCol="0" anchor="ctr">
            <a:noAutofit/>
          </a:bodyPr>
          <a:lstStyle>
            <a:lvl1pPr algn="l" defTabSz="457200" rtl="0" eaLnBrk="1" latinLnBrk="0" hangingPunct="1">
              <a:spcBef>
                <a:spcPct val="0"/>
              </a:spcBef>
              <a:buNone/>
              <a:defRPr sz="1400" b="0" i="0" kern="1200" baseline="0">
                <a:solidFill>
                  <a:schemeClr val="tx1"/>
                </a:solidFill>
                <a:latin typeface="Helvetica Neue Light"/>
                <a:ea typeface="+mj-ea"/>
                <a:cs typeface="Helvetica Neue Light"/>
              </a:defRPr>
            </a:lvl1pPr>
          </a:lstStyle>
          <a:p>
            <a:pPr>
              <a:lnSpc>
                <a:spcPct val="120000"/>
              </a:lnSpc>
            </a:pPr>
            <a:r>
              <a:rPr lang="en-GB" sz="1800" b="1" dirty="0">
                <a:solidFill>
                  <a:schemeClr val="bg1"/>
                </a:solidFill>
                <a:latin typeface="+mn-lt"/>
              </a:rPr>
              <a:t>a. Our sample is broadly pro regulation (cont.)</a:t>
            </a:r>
          </a:p>
        </p:txBody>
      </p:sp>
    </p:spTree>
    <p:extLst>
      <p:ext uri="{BB962C8B-B14F-4D97-AF65-F5344CB8AC3E}">
        <p14:creationId xmlns:p14="http://schemas.microsoft.com/office/powerpoint/2010/main" val="37111911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171224" y="2356556"/>
            <a:ext cx="184666" cy="369332"/>
          </a:xfrm>
          <a:prstGeom prst="rect">
            <a:avLst/>
          </a:prstGeom>
          <a:noFill/>
        </p:spPr>
        <p:txBody>
          <a:bodyPr wrap="none" rtlCol="0">
            <a:spAutoFit/>
          </a:bodyPr>
          <a:lstStyle/>
          <a:p>
            <a:endParaRPr lang="en-GB" dirty="0"/>
          </a:p>
        </p:txBody>
      </p:sp>
      <p:sp>
        <p:nvSpPr>
          <p:cNvPr id="10" name="TextBox 9"/>
          <p:cNvSpPr txBox="1"/>
          <p:nvPr/>
        </p:nvSpPr>
        <p:spPr>
          <a:xfrm>
            <a:off x="1079937" y="2541222"/>
            <a:ext cx="10608165" cy="1015663"/>
          </a:xfrm>
          <a:prstGeom prst="rect">
            <a:avLst/>
          </a:prstGeom>
          <a:noFill/>
        </p:spPr>
        <p:txBody>
          <a:bodyPr wrap="square" rtlCol="0">
            <a:spAutoFit/>
          </a:bodyPr>
          <a:lstStyle/>
          <a:p>
            <a:pPr algn="ctr"/>
            <a:r>
              <a:rPr lang="en-GB" sz="6000" dirty="0">
                <a:solidFill>
                  <a:schemeClr val="tx1">
                    <a:lumMod val="65000"/>
                    <a:lumOff val="35000"/>
                  </a:schemeClr>
                </a:solidFill>
                <a:latin typeface="Calibri "/>
                <a:cs typeface="Helvetica Neue Light"/>
              </a:rPr>
              <a:t>II. Insights on regulation</a:t>
            </a:r>
          </a:p>
        </p:txBody>
      </p:sp>
    </p:spTree>
    <p:extLst>
      <p:ext uri="{BB962C8B-B14F-4D97-AF65-F5344CB8AC3E}">
        <p14:creationId xmlns:p14="http://schemas.microsoft.com/office/powerpoint/2010/main" val="16730270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171224" y="2356556"/>
            <a:ext cx="184666" cy="369332"/>
          </a:xfrm>
          <a:prstGeom prst="rect">
            <a:avLst/>
          </a:prstGeom>
          <a:noFill/>
        </p:spPr>
        <p:txBody>
          <a:bodyPr wrap="none" rtlCol="0">
            <a:spAutoFit/>
          </a:bodyPr>
          <a:lstStyle/>
          <a:p>
            <a:endParaRPr lang="en-GB" dirty="0">
              <a:latin typeface="Calibri "/>
            </a:endParaRPr>
          </a:p>
        </p:txBody>
      </p:sp>
      <p:sp>
        <p:nvSpPr>
          <p:cNvPr id="13" name="Title Placeholder 1"/>
          <p:cNvSpPr txBox="1">
            <a:spLocks/>
          </p:cNvSpPr>
          <p:nvPr/>
        </p:nvSpPr>
        <p:spPr>
          <a:xfrm>
            <a:off x="764091" y="538127"/>
            <a:ext cx="7529840" cy="281590"/>
          </a:xfrm>
          <a:prstGeom prst="rect">
            <a:avLst/>
          </a:prstGeom>
        </p:spPr>
        <p:txBody>
          <a:bodyPr vert="horz" lIns="91440" tIns="45720" rIns="91440" bIns="45720" rtlCol="0" anchor="ctr">
            <a:noAutofit/>
          </a:bodyPr>
          <a:lstStyle>
            <a:lvl1pPr algn="l" defTabSz="457200" rtl="0" eaLnBrk="1" latinLnBrk="0" hangingPunct="1">
              <a:spcBef>
                <a:spcPct val="0"/>
              </a:spcBef>
              <a:buNone/>
              <a:defRPr sz="1400" b="0" i="0" kern="1200" baseline="0">
                <a:solidFill>
                  <a:schemeClr val="tx1"/>
                </a:solidFill>
                <a:latin typeface="Helvetica Neue Light"/>
                <a:ea typeface="+mj-ea"/>
                <a:cs typeface="Helvetica Neue Light"/>
              </a:defRPr>
            </a:lvl1pPr>
          </a:lstStyle>
          <a:p>
            <a:pPr>
              <a:lnSpc>
                <a:spcPct val="120000"/>
              </a:lnSpc>
            </a:pPr>
            <a:r>
              <a:rPr lang="en-GB" sz="1800" b="1" dirty="0">
                <a:solidFill>
                  <a:schemeClr val="bg1"/>
                </a:solidFill>
                <a:latin typeface="Calibri "/>
              </a:rPr>
              <a:t>b. Insights on regulation</a:t>
            </a:r>
          </a:p>
        </p:txBody>
      </p:sp>
      <p:sp>
        <p:nvSpPr>
          <p:cNvPr id="4" name="TextBox 3"/>
          <p:cNvSpPr txBox="1"/>
          <p:nvPr/>
        </p:nvSpPr>
        <p:spPr>
          <a:xfrm>
            <a:off x="736403" y="1456695"/>
            <a:ext cx="10571470" cy="313034"/>
          </a:xfrm>
          <a:prstGeom prst="rect">
            <a:avLst/>
          </a:prstGeom>
          <a:noFill/>
        </p:spPr>
        <p:txBody>
          <a:bodyPr wrap="square" rtlCol="0">
            <a:spAutoFit/>
          </a:bodyPr>
          <a:lstStyle/>
          <a:p>
            <a:pPr>
              <a:lnSpc>
                <a:spcPct val="130000"/>
              </a:lnSpc>
            </a:pPr>
            <a:r>
              <a:rPr lang="en-GB" sz="1200" dirty="0">
                <a:solidFill>
                  <a:schemeClr val="tx1">
                    <a:lumMod val="65000"/>
                    <a:lumOff val="35000"/>
                  </a:schemeClr>
                </a:solidFill>
                <a:latin typeface="Calibri "/>
                <a:cs typeface="Helvetica Neue Light"/>
              </a:rPr>
              <a:t>For this cohort each ’Upshot’ has the potential to create a positive emotional end benefit </a:t>
            </a:r>
            <a:r>
              <a:rPr lang="mr-IN" sz="1200" dirty="0">
                <a:solidFill>
                  <a:schemeClr val="tx1">
                    <a:lumMod val="65000"/>
                    <a:lumOff val="35000"/>
                  </a:schemeClr>
                </a:solidFill>
                <a:latin typeface="Calibri "/>
                <a:cs typeface="Helvetica Neue Light"/>
              </a:rPr>
              <a:t>–</a:t>
            </a:r>
            <a:r>
              <a:rPr lang="en-GB" sz="1200" dirty="0">
                <a:solidFill>
                  <a:schemeClr val="tx1">
                    <a:lumMod val="65000"/>
                    <a:lumOff val="35000"/>
                  </a:schemeClr>
                </a:solidFill>
                <a:latin typeface="Calibri "/>
                <a:cs typeface="Helvetica Neue Light"/>
              </a:rPr>
              <a:t> or a negative one:</a:t>
            </a:r>
          </a:p>
        </p:txBody>
      </p:sp>
      <p:pic>
        <p:nvPicPr>
          <p:cNvPr id="27" name="Picture 26" descr="Screen Shot 2018-06-11 at 16.53.23.png"/>
          <p:cNvPicPr>
            <a:picLocks noChangeAspect="1"/>
          </p:cNvPicPr>
          <p:nvPr/>
        </p:nvPicPr>
        <p:blipFill>
          <a:blip r:embed="rId3">
            <a:alphaModFix amt="12000"/>
            <a:extLst>
              <a:ext uri="{28A0092B-C50C-407E-A947-70E740481C1C}">
                <a14:useLocalDpi xmlns:a14="http://schemas.microsoft.com/office/drawing/2010/main" val="0"/>
              </a:ext>
            </a:extLst>
          </a:blip>
          <a:stretch>
            <a:fillRect/>
          </a:stretch>
        </p:blipFill>
        <p:spPr>
          <a:xfrm>
            <a:off x="5621144" y="2233460"/>
            <a:ext cx="855986" cy="698249"/>
          </a:xfrm>
          <a:prstGeom prst="rect">
            <a:avLst/>
          </a:prstGeom>
        </p:spPr>
      </p:pic>
      <p:pic>
        <p:nvPicPr>
          <p:cNvPr id="28" name="Picture 27" descr="Screen Shot 2018-06-11 at 16.56.46.png"/>
          <p:cNvPicPr>
            <a:picLocks noChangeAspect="1"/>
          </p:cNvPicPr>
          <p:nvPr/>
        </p:nvPicPr>
        <p:blipFill>
          <a:blip r:embed="rId4">
            <a:alphaModFix amt="10000"/>
            <a:extLst>
              <a:ext uri="{28A0092B-C50C-407E-A947-70E740481C1C}">
                <a14:useLocalDpi xmlns:a14="http://schemas.microsoft.com/office/drawing/2010/main" val="0"/>
              </a:ext>
            </a:extLst>
          </a:blip>
          <a:stretch>
            <a:fillRect/>
          </a:stretch>
        </p:blipFill>
        <p:spPr>
          <a:xfrm>
            <a:off x="5707611" y="3323110"/>
            <a:ext cx="629054" cy="691183"/>
          </a:xfrm>
          <a:prstGeom prst="rect">
            <a:avLst/>
          </a:prstGeom>
        </p:spPr>
      </p:pic>
      <p:graphicFrame>
        <p:nvGraphicFramePr>
          <p:cNvPr id="3" name="Table 2"/>
          <p:cNvGraphicFramePr>
            <a:graphicFrameLocks noGrp="1"/>
          </p:cNvGraphicFramePr>
          <p:nvPr>
            <p:extLst>
              <p:ext uri="{D42A27DB-BD31-4B8C-83A1-F6EECF244321}">
                <p14:modId xmlns:p14="http://schemas.microsoft.com/office/powerpoint/2010/main" val="1910478202"/>
              </p:ext>
            </p:extLst>
          </p:nvPr>
        </p:nvGraphicFramePr>
        <p:xfrm>
          <a:off x="764092" y="2043643"/>
          <a:ext cx="10571469" cy="3261360"/>
        </p:xfrm>
        <a:graphic>
          <a:graphicData uri="http://schemas.openxmlformats.org/drawingml/2006/table">
            <a:tbl>
              <a:tblPr firstRow="1" bandRow="1">
                <a:tableStyleId>{5C22544A-7EE6-4342-B048-85BDC9FD1C3A}</a:tableStyleId>
              </a:tblPr>
              <a:tblGrid>
                <a:gridCol w="3523823">
                  <a:extLst>
                    <a:ext uri="{9D8B030D-6E8A-4147-A177-3AD203B41FA5}">
                      <a16:colId xmlns:a16="http://schemas.microsoft.com/office/drawing/2014/main" val="20000"/>
                    </a:ext>
                  </a:extLst>
                </a:gridCol>
                <a:gridCol w="3523823">
                  <a:extLst>
                    <a:ext uri="{9D8B030D-6E8A-4147-A177-3AD203B41FA5}">
                      <a16:colId xmlns:a16="http://schemas.microsoft.com/office/drawing/2014/main" val="20001"/>
                    </a:ext>
                  </a:extLst>
                </a:gridCol>
                <a:gridCol w="3523823">
                  <a:extLst>
                    <a:ext uri="{9D8B030D-6E8A-4147-A177-3AD203B41FA5}">
                      <a16:colId xmlns:a16="http://schemas.microsoft.com/office/drawing/2014/main" val="20002"/>
                    </a:ext>
                  </a:extLst>
                </a:gridCol>
              </a:tblGrid>
              <a:tr h="1066800">
                <a:tc>
                  <a:txBody>
                    <a:bodyPr/>
                    <a:lstStyle/>
                    <a:p>
                      <a:r>
                        <a:rPr lang="en-GB" sz="1400" b="0" i="0" dirty="0">
                          <a:solidFill>
                            <a:srgbClr val="008000"/>
                          </a:solidFill>
                          <a:latin typeface="Helvetica Neue Light"/>
                          <a:cs typeface="Helvetica Neue Light"/>
                        </a:rPr>
                        <a:t>Safety</a:t>
                      </a:r>
                      <a:r>
                        <a:rPr lang="en-GB" sz="1400" b="0" i="0" baseline="0" dirty="0">
                          <a:solidFill>
                            <a:srgbClr val="008000"/>
                          </a:solidFill>
                          <a:latin typeface="Helvetica Neue Light"/>
                          <a:cs typeface="Helvetica Neue Light"/>
                        </a:rPr>
                        <a:t> and comfort</a:t>
                      </a:r>
                      <a:endParaRPr lang="en-GB" sz="1400" b="0" i="0" dirty="0">
                        <a:solidFill>
                          <a:srgbClr val="008000"/>
                        </a:solidFill>
                        <a:latin typeface="Helvetica Neue Light"/>
                        <a:cs typeface="Helvetica Neue Light"/>
                      </a:endParaRPr>
                    </a:p>
                  </a:txBody>
                  <a:tcPr anchor="ctr">
                    <a:lnL w="6350" cap="flat" cmpd="sng" algn="ctr">
                      <a:solidFill>
                        <a:prstClr val="white">
                          <a:lumMod val="75000"/>
                        </a:prstClr>
                      </a:solidFill>
                      <a:prstDash val="solid"/>
                      <a:round/>
                      <a:headEnd type="none" w="med" len="med"/>
                      <a:tailEnd type="none" w="med" len="med"/>
                    </a:lnL>
                    <a:lnR w="6350" cap="flat" cmpd="sng" algn="ctr">
                      <a:solidFill>
                        <a:prstClr val="white">
                          <a:lumMod val="75000"/>
                        </a:prstClr>
                      </a:solidFill>
                      <a:prstDash val="solid"/>
                      <a:round/>
                      <a:headEnd type="none" w="med" len="med"/>
                      <a:tailEnd type="none" w="med" len="med"/>
                    </a:lnR>
                    <a:lnT w="6350" cap="flat" cmpd="sng" algn="ctr">
                      <a:solidFill>
                        <a:prstClr val="white">
                          <a:lumMod val="75000"/>
                        </a:prstClr>
                      </a:solidFill>
                      <a:prstDash val="solid"/>
                      <a:round/>
                      <a:headEnd type="none" w="med" len="med"/>
                      <a:tailEnd type="none" w="med" len="med"/>
                    </a:lnT>
                    <a:lnB w="6350" cap="flat" cmpd="sng" algn="ctr">
                      <a:solidFill>
                        <a:prstClr val="white">
                          <a:lumMod val="75000"/>
                        </a:prstClr>
                      </a:solidFill>
                      <a:prstDash val="solid"/>
                      <a:round/>
                      <a:headEnd type="none" w="med" len="med"/>
                      <a:tailEnd type="none" w="med" len="med"/>
                    </a:lnB>
                    <a:noFill/>
                  </a:tcPr>
                </a:tc>
                <a:tc>
                  <a:txBody>
                    <a:bodyPr/>
                    <a:lstStyle/>
                    <a:p>
                      <a:pPr algn="ctr"/>
                      <a:endParaRPr lang="en-GB" sz="1200" b="0" i="0" dirty="0">
                        <a:solidFill>
                          <a:schemeClr val="tx1">
                            <a:lumMod val="65000"/>
                            <a:lumOff val="35000"/>
                          </a:schemeClr>
                        </a:solidFill>
                        <a:latin typeface="Helvetica Neue Light"/>
                        <a:cs typeface="Helvetica Neue Light"/>
                      </a:endParaRPr>
                    </a:p>
                    <a:p>
                      <a:pPr algn="ctr"/>
                      <a:r>
                        <a:rPr lang="en-GB" sz="1800" b="0" i="0" dirty="0">
                          <a:solidFill>
                            <a:srgbClr val="595959"/>
                          </a:solidFill>
                          <a:latin typeface="Helvetica Neue Light"/>
                          <a:cs typeface="Helvetica Neue Light"/>
                        </a:rPr>
                        <a:t>Protect</a:t>
                      </a:r>
                      <a:r>
                        <a:rPr lang="en-GB" sz="1800" b="0" i="0" baseline="0" dirty="0">
                          <a:solidFill>
                            <a:srgbClr val="595959"/>
                          </a:solidFill>
                          <a:latin typeface="Helvetica Neue Light"/>
                          <a:cs typeface="Helvetica Neue Light"/>
                        </a:rPr>
                        <a:t> Me</a:t>
                      </a:r>
                    </a:p>
                    <a:p>
                      <a:pPr algn="ctr"/>
                      <a:endParaRPr lang="en-GB" sz="1200" b="0" i="0" dirty="0">
                        <a:solidFill>
                          <a:schemeClr val="tx1">
                            <a:lumMod val="65000"/>
                            <a:lumOff val="35000"/>
                          </a:schemeClr>
                        </a:solidFill>
                        <a:latin typeface="Helvetica Neue Light"/>
                        <a:cs typeface="Helvetica Neue Light"/>
                      </a:endParaRPr>
                    </a:p>
                  </a:txBody>
                  <a:tcPr anchor="ctr">
                    <a:lnL w="6350" cap="flat" cmpd="sng" algn="ctr">
                      <a:solidFill>
                        <a:prstClr val="white">
                          <a:lumMod val="75000"/>
                        </a:prstClr>
                      </a:solidFill>
                      <a:prstDash val="solid"/>
                      <a:round/>
                      <a:headEnd type="none" w="med" len="med"/>
                      <a:tailEnd type="none" w="med" len="med"/>
                    </a:lnL>
                    <a:lnR w="6350" cap="flat" cmpd="sng" algn="ctr">
                      <a:solidFill>
                        <a:prstClr val="white">
                          <a:lumMod val="75000"/>
                        </a:prstClr>
                      </a:solidFill>
                      <a:prstDash val="solid"/>
                      <a:round/>
                      <a:headEnd type="none" w="med" len="med"/>
                      <a:tailEnd type="none" w="med" len="med"/>
                    </a:lnR>
                    <a:lnT w="6350" cap="flat" cmpd="sng" algn="ctr">
                      <a:solidFill>
                        <a:prstClr val="white">
                          <a:lumMod val="75000"/>
                        </a:prstClr>
                      </a:solidFill>
                      <a:prstDash val="solid"/>
                      <a:round/>
                      <a:headEnd type="none" w="med" len="med"/>
                      <a:tailEnd type="none" w="med" len="med"/>
                    </a:lnT>
                    <a:lnB w="6350" cap="flat" cmpd="sng" algn="ctr">
                      <a:solidFill>
                        <a:prstClr val="white">
                          <a:lumMod val="75000"/>
                        </a:prstClr>
                      </a:solidFill>
                      <a:prstDash val="solid"/>
                      <a:round/>
                      <a:headEnd type="none" w="med" len="med"/>
                      <a:tailEnd type="none" w="med" len="med"/>
                    </a:lnB>
                    <a:noFill/>
                  </a:tcPr>
                </a:tc>
                <a:tc>
                  <a:txBody>
                    <a:bodyPr/>
                    <a:lstStyle/>
                    <a:p>
                      <a:pPr algn="r"/>
                      <a:r>
                        <a:rPr lang="en-GB" sz="1400" b="0" i="0" dirty="0">
                          <a:solidFill>
                            <a:srgbClr val="FF0000"/>
                          </a:solidFill>
                          <a:latin typeface="Helvetica Neue Light"/>
                          <a:cs typeface="Helvetica Neue Light"/>
                        </a:rPr>
                        <a:t>Coddled, stifling</a:t>
                      </a:r>
                    </a:p>
                  </a:txBody>
                  <a:tcPr anchor="ctr">
                    <a:lnL w="6350" cap="flat" cmpd="sng" algn="ctr">
                      <a:solidFill>
                        <a:prstClr val="white">
                          <a:lumMod val="75000"/>
                        </a:prstClr>
                      </a:solidFill>
                      <a:prstDash val="solid"/>
                      <a:round/>
                      <a:headEnd type="none" w="med" len="med"/>
                      <a:tailEnd type="none" w="med" len="med"/>
                    </a:lnL>
                    <a:lnR w="6350" cap="flat" cmpd="sng" algn="ctr">
                      <a:solidFill>
                        <a:prstClr val="white">
                          <a:lumMod val="75000"/>
                        </a:prstClr>
                      </a:solidFill>
                      <a:prstDash val="solid"/>
                      <a:round/>
                      <a:headEnd type="none" w="med" len="med"/>
                      <a:tailEnd type="none" w="med" len="med"/>
                    </a:lnR>
                    <a:lnT w="6350" cap="flat" cmpd="sng" algn="ctr">
                      <a:solidFill>
                        <a:prstClr val="white">
                          <a:lumMod val="75000"/>
                        </a:prstClr>
                      </a:solidFill>
                      <a:prstDash val="solid"/>
                      <a:round/>
                      <a:headEnd type="none" w="med" len="med"/>
                      <a:tailEnd type="none" w="med" len="med"/>
                    </a:lnT>
                    <a:lnB w="6350" cap="flat" cmpd="sng" algn="ctr">
                      <a:solidFill>
                        <a:prstClr val="white">
                          <a:lumMod val="75000"/>
                        </a:prstClr>
                      </a:solidFill>
                      <a:prstDash val="solid"/>
                      <a:round/>
                      <a:headEnd type="none" w="med" len="med"/>
                      <a:tailEnd type="none" w="med" len="med"/>
                    </a:lnB>
                    <a:noFill/>
                  </a:tcPr>
                </a:tc>
                <a:extLst>
                  <a:ext uri="{0D108BD9-81ED-4DB2-BD59-A6C34878D82A}">
                    <a16:rowId xmlns:a16="http://schemas.microsoft.com/office/drawing/2014/main" val="10000"/>
                  </a:ext>
                </a:extLst>
              </a:tr>
              <a:tr h="106680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GB" sz="1400" b="0" i="0" dirty="0">
                          <a:solidFill>
                            <a:srgbClr val="008000"/>
                          </a:solidFill>
                          <a:latin typeface="Helvetica Neue Light"/>
                          <a:cs typeface="Helvetica Neue Light"/>
                        </a:rPr>
                        <a:t>Righteousness (and reassurance)</a:t>
                      </a:r>
                      <a:endParaRPr lang="en-GB" sz="1400" b="0" i="0" dirty="0">
                        <a:latin typeface="Helvetica Neue Light"/>
                        <a:cs typeface="Helvetica Neue Light"/>
                      </a:endParaRPr>
                    </a:p>
                  </a:txBody>
                  <a:tcPr anchor="ctr">
                    <a:lnL w="6350" cap="flat" cmpd="sng" algn="ctr">
                      <a:solidFill>
                        <a:prstClr val="white">
                          <a:lumMod val="75000"/>
                        </a:prstClr>
                      </a:solidFill>
                      <a:prstDash val="solid"/>
                      <a:round/>
                      <a:headEnd type="none" w="med" len="med"/>
                      <a:tailEnd type="none" w="med" len="med"/>
                    </a:lnL>
                    <a:lnR w="6350" cap="flat" cmpd="sng" algn="ctr">
                      <a:solidFill>
                        <a:prstClr val="white">
                          <a:lumMod val="75000"/>
                        </a:prstClr>
                      </a:solidFill>
                      <a:prstDash val="solid"/>
                      <a:round/>
                      <a:headEnd type="none" w="med" len="med"/>
                      <a:tailEnd type="none" w="med" len="med"/>
                    </a:lnR>
                    <a:lnT w="6350" cap="flat" cmpd="sng" algn="ctr">
                      <a:solidFill>
                        <a:prstClr val="white">
                          <a:lumMod val="75000"/>
                        </a:prstClr>
                      </a:solidFill>
                      <a:prstDash val="solid"/>
                      <a:round/>
                      <a:headEnd type="none" w="med" len="med"/>
                      <a:tailEnd type="none" w="med" len="med"/>
                    </a:lnT>
                    <a:lnB w="6350" cap="flat" cmpd="sng" algn="ctr">
                      <a:solidFill>
                        <a:prstClr val="white">
                          <a:lumMod val="75000"/>
                        </a:prstClr>
                      </a:solidFill>
                      <a:prstDash val="solid"/>
                      <a:round/>
                      <a:headEnd type="none" w="med" len="med"/>
                      <a:tailEnd type="none" w="med" len="med"/>
                    </a:lnB>
                    <a:noFill/>
                  </a:tcPr>
                </a:tc>
                <a:tc>
                  <a:txBody>
                    <a:bodyPr/>
                    <a:lstStyle/>
                    <a:p>
                      <a:pPr algn="ctr"/>
                      <a:endParaRPr lang="en-GB" sz="1600" b="0" i="0" dirty="0">
                        <a:solidFill>
                          <a:schemeClr val="tx1">
                            <a:lumMod val="65000"/>
                            <a:lumOff val="35000"/>
                          </a:schemeClr>
                        </a:solidFill>
                        <a:latin typeface="Helvetica Neue Light"/>
                        <a:cs typeface="Helvetica Neue Light"/>
                      </a:endParaRPr>
                    </a:p>
                    <a:p>
                      <a:pPr algn="ctr"/>
                      <a:r>
                        <a:rPr lang="en-GB" sz="1800" b="0" i="0" dirty="0">
                          <a:solidFill>
                            <a:schemeClr val="tx1">
                              <a:lumMod val="65000"/>
                              <a:lumOff val="35000"/>
                            </a:schemeClr>
                          </a:solidFill>
                          <a:latin typeface="Helvetica Neue Light"/>
                          <a:cs typeface="Helvetica Neue Light"/>
                        </a:rPr>
                        <a:t>Stop ‘other’ people doing something</a:t>
                      </a:r>
                      <a:r>
                        <a:rPr lang="en-GB" sz="1800" b="0" i="0" baseline="0" dirty="0">
                          <a:solidFill>
                            <a:schemeClr val="tx1">
                              <a:lumMod val="65000"/>
                              <a:lumOff val="35000"/>
                            </a:schemeClr>
                          </a:solidFill>
                          <a:latin typeface="Helvetica Neue Light"/>
                          <a:cs typeface="Helvetica Neue Light"/>
                        </a:rPr>
                        <a:t> (I don’t like)</a:t>
                      </a:r>
                    </a:p>
                    <a:p>
                      <a:pPr algn="ctr"/>
                      <a:endParaRPr lang="en-GB" sz="1600" b="0" i="0" baseline="0" dirty="0">
                        <a:solidFill>
                          <a:schemeClr val="tx1">
                            <a:lumMod val="65000"/>
                            <a:lumOff val="35000"/>
                          </a:schemeClr>
                        </a:solidFill>
                        <a:latin typeface="Helvetica Neue Light"/>
                        <a:cs typeface="Helvetica Neue Light"/>
                      </a:endParaRPr>
                    </a:p>
                  </a:txBody>
                  <a:tcPr anchor="ctr">
                    <a:lnL w="6350" cap="flat" cmpd="sng" algn="ctr">
                      <a:solidFill>
                        <a:prstClr val="white">
                          <a:lumMod val="75000"/>
                        </a:prstClr>
                      </a:solidFill>
                      <a:prstDash val="solid"/>
                      <a:round/>
                      <a:headEnd type="none" w="med" len="med"/>
                      <a:tailEnd type="none" w="med" len="med"/>
                    </a:lnL>
                    <a:lnR w="6350" cap="flat" cmpd="sng" algn="ctr">
                      <a:solidFill>
                        <a:prstClr val="white">
                          <a:lumMod val="75000"/>
                        </a:prstClr>
                      </a:solidFill>
                      <a:prstDash val="solid"/>
                      <a:round/>
                      <a:headEnd type="none" w="med" len="med"/>
                      <a:tailEnd type="none" w="med" len="med"/>
                    </a:lnR>
                    <a:lnT w="6350" cap="flat" cmpd="sng" algn="ctr">
                      <a:solidFill>
                        <a:prstClr val="white">
                          <a:lumMod val="75000"/>
                        </a:prstClr>
                      </a:solidFill>
                      <a:prstDash val="solid"/>
                      <a:round/>
                      <a:headEnd type="none" w="med" len="med"/>
                      <a:tailEnd type="none" w="med" len="med"/>
                    </a:lnT>
                    <a:lnB w="6350" cap="flat" cmpd="sng" algn="ctr">
                      <a:solidFill>
                        <a:prstClr val="white">
                          <a:lumMod val="75000"/>
                        </a:prstClr>
                      </a:solidFill>
                      <a:prstDash val="solid"/>
                      <a:round/>
                      <a:headEnd type="none" w="med" len="med"/>
                      <a:tailEnd type="none" w="med" len="med"/>
                    </a:lnB>
                    <a:noFill/>
                  </a:tcPr>
                </a:tc>
                <a:tc>
                  <a: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lang="en-GB" sz="1400" b="0" i="0" dirty="0">
                          <a:solidFill>
                            <a:srgbClr val="FF0000"/>
                          </a:solidFill>
                          <a:latin typeface="Helvetica Neue Light"/>
                          <a:cs typeface="Helvetica Neue Light"/>
                        </a:rPr>
                        <a:t>Personally oppressed</a:t>
                      </a:r>
                    </a:p>
                  </a:txBody>
                  <a:tcPr anchor="ctr">
                    <a:lnL w="6350" cap="flat" cmpd="sng" algn="ctr">
                      <a:solidFill>
                        <a:prstClr val="white">
                          <a:lumMod val="75000"/>
                        </a:prstClr>
                      </a:solidFill>
                      <a:prstDash val="solid"/>
                      <a:round/>
                      <a:headEnd type="none" w="med" len="med"/>
                      <a:tailEnd type="none" w="med" len="med"/>
                    </a:lnL>
                    <a:lnR w="6350" cap="flat" cmpd="sng" algn="ctr">
                      <a:solidFill>
                        <a:prstClr val="white">
                          <a:lumMod val="75000"/>
                        </a:prstClr>
                      </a:solidFill>
                      <a:prstDash val="solid"/>
                      <a:round/>
                      <a:headEnd type="none" w="med" len="med"/>
                      <a:tailEnd type="none" w="med" len="med"/>
                    </a:lnR>
                    <a:lnT w="6350" cap="flat" cmpd="sng" algn="ctr">
                      <a:solidFill>
                        <a:prstClr val="white">
                          <a:lumMod val="75000"/>
                        </a:prstClr>
                      </a:solidFill>
                      <a:prstDash val="solid"/>
                      <a:round/>
                      <a:headEnd type="none" w="med" len="med"/>
                      <a:tailEnd type="none" w="med" len="med"/>
                    </a:lnT>
                    <a:lnB w="6350" cap="flat" cmpd="sng" algn="ctr">
                      <a:solidFill>
                        <a:prstClr val="white">
                          <a:lumMod val="75000"/>
                        </a:prstClr>
                      </a:solidFill>
                      <a:prstDash val="solid"/>
                      <a:round/>
                      <a:headEnd type="none" w="med" len="med"/>
                      <a:tailEnd type="none" w="med" len="med"/>
                    </a:lnB>
                    <a:noFill/>
                  </a:tcPr>
                </a:tc>
                <a:extLst>
                  <a:ext uri="{0D108BD9-81ED-4DB2-BD59-A6C34878D82A}">
                    <a16:rowId xmlns:a16="http://schemas.microsoft.com/office/drawing/2014/main" val="10001"/>
                  </a:ext>
                </a:extLst>
              </a:tr>
              <a:tr h="106680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GB" sz="1400" b="0" i="0" dirty="0">
                          <a:solidFill>
                            <a:srgbClr val="008000"/>
                          </a:solidFill>
                          <a:latin typeface="Helvetica Neue Light"/>
                          <a:cs typeface="Helvetica Neue Light"/>
                        </a:rPr>
                        <a:t>(Self) Control, abstinence </a:t>
                      </a:r>
                      <a:endParaRPr lang="en-GB" sz="1400" b="0" i="0" dirty="0">
                        <a:latin typeface="Helvetica Neue Light"/>
                        <a:cs typeface="Helvetica Neue Light"/>
                      </a:endParaRPr>
                    </a:p>
                  </a:txBody>
                  <a:tcPr anchor="ctr">
                    <a:lnL w="6350" cap="flat" cmpd="sng" algn="ctr">
                      <a:solidFill>
                        <a:prstClr val="white">
                          <a:lumMod val="75000"/>
                        </a:prstClr>
                      </a:solidFill>
                      <a:prstDash val="solid"/>
                      <a:round/>
                      <a:headEnd type="none" w="med" len="med"/>
                      <a:tailEnd type="none" w="med" len="med"/>
                    </a:lnL>
                    <a:lnR w="6350" cap="flat" cmpd="sng" algn="ctr">
                      <a:solidFill>
                        <a:prstClr val="white">
                          <a:lumMod val="75000"/>
                        </a:prstClr>
                      </a:solidFill>
                      <a:prstDash val="solid"/>
                      <a:round/>
                      <a:headEnd type="none" w="med" len="med"/>
                      <a:tailEnd type="none" w="med" len="med"/>
                    </a:lnR>
                    <a:lnT w="6350" cap="flat" cmpd="sng" algn="ctr">
                      <a:solidFill>
                        <a:prstClr val="white">
                          <a:lumMod val="75000"/>
                        </a:prstClr>
                      </a:solidFill>
                      <a:prstDash val="solid"/>
                      <a:round/>
                      <a:headEnd type="none" w="med" len="med"/>
                      <a:tailEnd type="none" w="med" len="med"/>
                    </a:lnT>
                    <a:lnB w="6350" cap="flat" cmpd="sng" algn="ctr">
                      <a:solidFill>
                        <a:prstClr val="white">
                          <a:lumMod val="75000"/>
                        </a:prstClr>
                      </a:solidFill>
                      <a:prstDash val="solid"/>
                      <a:round/>
                      <a:headEnd type="none" w="med" len="med"/>
                      <a:tailEnd type="none" w="med" len="med"/>
                    </a:lnB>
                    <a:noFill/>
                  </a:tcPr>
                </a:tc>
                <a:tc>
                  <a:txBody>
                    <a:bodyPr/>
                    <a:lstStyle/>
                    <a:p>
                      <a:pPr algn="ctr"/>
                      <a:r>
                        <a:rPr lang="en-GB" sz="1800" b="0" i="0" dirty="0">
                          <a:solidFill>
                            <a:schemeClr val="tx1">
                              <a:lumMod val="65000"/>
                              <a:lumOff val="35000"/>
                            </a:schemeClr>
                          </a:solidFill>
                          <a:latin typeface="Helvetica Neue Light"/>
                          <a:cs typeface="Helvetica Neue Light"/>
                        </a:rPr>
                        <a:t>Stop me doing / make me</a:t>
                      </a:r>
                      <a:r>
                        <a:rPr lang="en-GB" sz="1800" b="0" i="0" baseline="0" dirty="0">
                          <a:solidFill>
                            <a:schemeClr val="tx1">
                              <a:lumMod val="65000"/>
                              <a:lumOff val="35000"/>
                            </a:schemeClr>
                          </a:solidFill>
                          <a:latin typeface="Helvetica Neue Light"/>
                          <a:cs typeface="Helvetica Neue Light"/>
                        </a:rPr>
                        <a:t> do something (for my own good)</a:t>
                      </a:r>
                    </a:p>
                  </a:txBody>
                  <a:tcPr anchor="ctr">
                    <a:lnL w="6350" cap="flat" cmpd="sng" algn="ctr">
                      <a:solidFill>
                        <a:prstClr val="white">
                          <a:lumMod val="75000"/>
                        </a:prstClr>
                      </a:solidFill>
                      <a:prstDash val="solid"/>
                      <a:round/>
                      <a:headEnd type="none" w="med" len="med"/>
                      <a:tailEnd type="none" w="med" len="med"/>
                    </a:lnL>
                    <a:lnR w="6350" cap="flat" cmpd="sng" algn="ctr">
                      <a:solidFill>
                        <a:prstClr val="white">
                          <a:lumMod val="75000"/>
                        </a:prstClr>
                      </a:solidFill>
                      <a:prstDash val="solid"/>
                      <a:round/>
                      <a:headEnd type="none" w="med" len="med"/>
                      <a:tailEnd type="none" w="med" len="med"/>
                    </a:lnR>
                    <a:lnT w="6350" cap="flat" cmpd="sng" algn="ctr">
                      <a:solidFill>
                        <a:prstClr val="white">
                          <a:lumMod val="75000"/>
                        </a:prstClr>
                      </a:solidFill>
                      <a:prstDash val="solid"/>
                      <a:round/>
                      <a:headEnd type="none" w="med" len="med"/>
                      <a:tailEnd type="none" w="med" len="med"/>
                    </a:lnT>
                    <a:lnB w="6350" cap="flat" cmpd="sng" algn="ctr">
                      <a:solidFill>
                        <a:prstClr val="white">
                          <a:lumMod val="75000"/>
                        </a:prstClr>
                      </a:solidFill>
                      <a:prstDash val="solid"/>
                      <a:round/>
                      <a:headEnd type="none" w="med" len="med"/>
                      <a:tailEnd type="none" w="med" len="med"/>
                    </a:lnB>
                    <a:noFill/>
                  </a:tcPr>
                </a:tc>
                <a:tc>
                  <a: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lang="en-GB" sz="1400" b="0" i="0" dirty="0">
                          <a:solidFill>
                            <a:srgbClr val="FF0000"/>
                          </a:solidFill>
                          <a:latin typeface="Helvetica Neue Light"/>
                          <a:cs typeface="Helvetica Neue Light"/>
                        </a:rPr>
                        <a:t>Patronising, infantilising  </a:t>
                      </a:r>
                    </a:p>
                  </a:txBody>
                  <a:tcPr anchor="ctr">
                    <a:lnL w="6350" cap="flat" cmpd="sng" algn="ctr">
                      <a:solidFill>
                        <a:prstClr val="white">
                          <a:lumMod val="75000"/>
                        </a:prstClr>
                      </a:solidFill>
                      <a:prstDash val="solid"/>
                      <a:round/>
                      <a:headEnd type="none" w="med" len="med"/>
                      <a:tailEnd type="none" w="med" len="med"/>
                    </a:lnL>
                    <a:lnR w="6350" cap="flat" cmpd="sng" algn="ctr">
                      <a:solidFill>
                        <a:prstClr val="white">
                          <a:lumMod val="75000"/>
                        </a:prstClr>
                      </a:solidFill>
                      <a:prstDash val="solid"/>
                      <a:round/>
                      <a:headEnd type="none" w="med" len="med"/>
                      <a:tailEnd type="none" w="med" len="med"/>
                    </a:lnR>
                    <a:lnT w="6350" cap="flat" cmpd="sng" algn="ctr">
                      <a:solidFill>
                        <a:prstClr val="white">
                          <a:lumMod val="75000"/>
                        </a:prstClr>
                      </a:solidFill>
                      <a:prstDash val="solid"/>
                      <a:round/>
                      <a:headEnd type="none" w="med" len="med"/>
                      <a:tailEnd type="none" w="med" len="med"/>
                    </a:lnT>
                    <a:lnB w="6350" cap="flat" cmpd="sng" algn="ctr">
                      <a:solidFill>
                        <a:prstClr val="white">
                          <a:lumMod val="75000"/>
                        </a:prstClr>
                      </a:solidFill>
                      <a:prstDash val="solid"/>
                      <a:round/>
                      <a:headEnd type="none" w="med" len="med"/>
                      <a:tailEnd type="none" w="med" len="med"/>
                    </a:lnB>
                    <a:noFill/>
                  </a:tcPr>
                </a:tc>
                <a:extLst>
                  <a:ext uri="{0D108BD9-81ED-4DB2-BD59-A6C34878D82A}">
                    <a16:rowId xmlns:a16="http://schemas.microsoft.com/office/drawing/2014/main" val="10002"/>
                  </a:ext>
                </a:extLst>
              </a:tr>
            </a:tbl>
          </a:graphicData>
        </a:graphic>
      </p:graphicFrame>
      <p:sp>
        <p:nvSpPr>
          <p:cNvPr id="15" name="Right Arrow 14"/>
          <p:cNvSpPr/>
          <p:nvPr/>
        </p:nvSpPr>
        <p:spPr>
          <a:xfrm flipH="1">
            <a:off x="3796199" y="2301408"/>
            <a:ext cx="587752" cy="579498"/>
          </a:xfrm>
          <a:prstGeom prst="rightArrow">
            <a:avLst/>
          </a:prstGeom>
          <a:solidFill>
            <a:srgbClr val="008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latin typeface="Calibri "/>
            </a:endParaRPr>
          </a:p>
        </p:txBody>
      </p:sp>
      <p:sp>
        <p:nvSpPr>
          <p:cNvPr id="46" name="Right Arrow 45"/>
          <p:cNvSpPr/>
          <p:nvPr/>
        </p:nvSpPr>
        <p:spPr>
          <a:xfrm>
            <a:off x="7741765" y="2296507"/>
            <a:ext cx="626878" cy="581827"/>
          </a:xfrm>
          <a:prstGeom prst="rightArrow">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latin typeface="Calibri "/>
            </a:endParaRPr>
          </a:p>
        </p:txBody>
      </p:sp>
      <p:sp>
        <p:nvSpPr>
          <p:cNvPr id="30" name="Right Arrow 29"/>
          <p:cNvSpPr/>
          <p:nvPr/>
        </p:nvSpPr>
        <p:spPr>
          <a:xfrm flipH="1">
            <a:off x="3796199" y="3335078"/>
            <a:ext cx="587752" cy="579498"/>
          </a:xfrm>
          <a:prstGeom prst="rightArrow">
            <a:avLst/>
          </a:prstGeom>
          <a:solidFill>
            <a:srgbClr val="008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latin typeface="Calibri "/>
            </a:endParaRPr>
          </a:p>
        </p:txBody>
      </p:sp>
      <p:sp>
        <p:nvSpPr>
          <p:cNvPr id="32" name="Right Arrow 31"/>
          <p:cNvSpPr/>
          <p:nvPr/>
        </p:nvSpPr>
        <p:spPr>
          <a:xfrm>
            <a:off x="7760443" y="3332749"/>
            <a:ext cx="626878" cy="581827"/>
          </a:xfrm>
          <a:prstGeom prst="rightArrow">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latin typeface="Calibri "/>
            </a:endParaRPr>
          </a:p>
        </p:txBody>
      </p:sp>
      <p:sp>
        <p:nvSpPr>
          <p:cNvPr id="36" name="Right Arrow 35"/>
          <p:cNvSpPr/>
          <p:nvPr/>
        </p:nvSpPr>
        <p:spPr>
          <a:xfrm flipH="1">
            <a:off x="3796199" y="4378307"/>
            <a:ext cx="587752" cy="579498"/>
          </a:xfrm>
          <a:prstGeom prst="rightArrow">
            <a:avLst/>
          </a:prstGeom>
          <a:solidFill>
            <a:srgbClr val="008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latin typeface="Calibri "/>
            </a:endParaRPr>
          </a:p>
        </p:txBody>
      </p:sp>
      <p:sp>
        <p:nvSpPr>
          <p:cNvPr id="37" name="Right Arrow 36"/>
          <p:cNvSpPr/>
          <p:nvPr/>
        </p:nvSpPr>
        <p:spPr>
          <a:xfrm>
            <a:off x="7760443" y="4375977"/>
            <a:ext cx="626878" cy="581827"/>
          </a:xfrm>
          <a:prstGeom prst="rightArrow">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latin typeface="Calibri "/>
            </a:endParaRPr>
          </a:p>
        </p:txBody>
      </p:sp>
      <p:pic>
        <p:nvPicPr>
          <p:cNvPr id="38" name="Picture 37" descr="Screen Shot 2018-06-22 at 14.33.12.png"/>
          <p:cNvPicPr>
            <a:picLocks noChangeAspect="1"/>
          </p:cNvPicPr>
          <p:nvPr/>
        </p:nvPicPr>
        <p:blipFill>
          <a:blip r:embed="rId5">
            <a:alphaModFix amt="14000"/>
            <a:extLst>
              <a:ext uri="{BEBA8EAE-BF5A-486C-A8C5-ECC9F3942E4B}">
                <a14:imgProps xmlns:a14="http://schemas.microsoft.com/office/drawing/2010/main">
                  <a14:imgLayer r:embed="rId6">
                    <a14:imgEffect>
                      <a14:backgroundRemoval t="3590" b="97436" l="9936" r="89744">
                        <a14:foregroundMark x1="61859" y1="21795" x2="61859" y2="21795"/>
                        <a14:backgroundMark x1="52885" y1="51282" x2="52885" y2="51282"/>
                      </a14:backgroundRemoval>
                    </a14:imgEffect>
                  </a14:imgLayer>
                </a14:imgProps>
              </a:ext>
              <a:ext uri="{28A0092B-C50C-407E-A947-70E740481C1C}">
                <a14:useLocalDpi xmlns:a14="http://schemas.microsoft.com/office/drawing/2010/main" val="0"/>
              </a:ext>
            </a:extLst>
          </a:blip>
          <a:stretch>
            <a:fillRect/>
          </a:stretch>
        </p:blipFill>
        <p:spPr>
          <a:xfrm>
            <a:off x="5605747" y="4215774"/>
            <a:ext cx="871383" cy="1089228"/>
          </a:xfrm>
          <a:prstGeom prst="rect">
            <a:avLst/>
          </a:prstGeom>
        </p:spPr>
      </p:pic>
    </p:spTree>
    <p:extLst>
      <p:ext uri="{BB962C8B-B14F-4D97-AF65-F5344CB8AC3E}">
        <p14:creationId xmlns:p14="http://schemas.microsoft.com/office/powerpoint/2010/main" val="27609262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171224" y="2356556"/>
            <a:ext cx="184666" cy="369332"/>
          </a:xfrm>
          <a:prstGeom prst="rect">
            <a:avLst/>
          </a:prstGeom>
          <a:noFill/>
        </p:spPr>
        <p:txBody>
          <a:bodyPr wrap="none" rtlCol="0">
            <a:spAutoFit/>
          </a:bodyPr>
          <a:lstStyle/>
          <a:p>
            <a:endParaRPr lang="en-GB" dirty="0"/>
          </a:p>
        </p:txBody>
      </p:sp>
      <p:sp>
        <p:nvSpPr>
          <p:cNvPr id="10" name="TextBox 9"/>
          <p:cNvSpPr txBox="1"/>
          <p:nvPr/>
        </p:nvSpPr>
        <p:spPr>
          <a:xfrm>
            <a:off x="2518588" y="2693894"/>
            <a:ext cx="7727969" cy="923330"/>
          </a:xfrm>
          <a:prstGeom prst="rect">
            <a:avLst/>
          </a:prstGeom>
          <a:noFill/>
        </p:spPr>
        <p:txBody>
          <a:bodyPr wrap="square" rtlCol="0">
            <a:spAutoFit/>
          </a:bodyPr>
          <a:lstStyle/>
          <a:p>
            <a:pPr algn="ctr"/>
            <a:r>
              <a:rPr lang="en-GB" sz="5400" dirty="0">
                <a:solidFill>
                  <a:schemeClr val="tx1">
                    <a:lumMod val="65000"/>
                    <a:lumOff val="35000"/>
                  </a:schemeClr>
                </a:solidFill>
                <a:cs typeface="Helvetica Neue Light"/>
              </a:rPr>
              <a:t>a. Protect Me</a:t>
            </a:r>
          </a:p>
        </p:txBody>
      </p:sp>
    </p:spTree>
    <p:extLst>
      <p:ext uri="{BB962C8B-B14F-4D97-AF65-F5344CB8AC3E}">
        <p14:creationId xmlns:p14="http://schemas.microsoft.com/office/powerpoint/2010/main" val="26478871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171224" y="2356556"/>
            <a:ext cx="184666" cy="369332"/>
          </a:xfrm>
          <a:prstGeom prst="rect">
            <a:avLst/>
          </a:prstGeom>
          <a:noFill/>
        </p:spPr>
        <p:txBody>
          <a:bodyPr wrap="none" rtlCol="0">
            <a:spAutoFit/>
          </a:bodyPr>
          <a:lstStyle/>
          <a:p>
            <a:endParaRPr lang="en-GB" dirty="0">
              <a:latin typeface="Calibri "/>
            </a:endParaRPr>
          </a:p>
        </p:txBody>
      </p:sp>
      <p:sp>
        <p:nvSpPr>
          <p:cNvPr id="2" name="TextBox 1"/>
          <p:cNvSpPr txBox="1"/>
          <p:nvPr/>
        </p:nvSpPr>
        <p:spPr>
          <a:xfrm>
            <a:off x="2129281" y="504196"/>
            <a:ext cx="184666" cy="369332"/>
          </a:xfrm>
          <a:prstGeom prst="rect">
            <a:avLst/>
          </a:prstGeom>
          <a:noFill/>
        </p:spPr>
        <p:txBody>
          <a:bodyPr wrap="none" rtlCol="0">
            <a:spAutoFit/>
          </a:bodyPr>
          <a:lstStyle/>
          <a:p>
            <a:endParaRPr lang="en-GB" dirty="0">
              <a:latin typeface="Calibri "/>
            </a:endParaRPr>
          </a:p>
        </p:txBody>
      </p:sp>
      <p:sp>
        <p:nvSpPr>
          <p:cNvPr id="13" name="Title Placeholder 1"/>
          <p:cNvSpPr txBox="1">
            <a:spLocks/>
          </p:cNvSpPr>
          <p:nvPr/>
        </p:nvSpPr>
        <p:spPr>
          <a:xfrm>
            <a:off x="764091" y="538127"/>
            <a:ext cx="7529840" cy="281590"/>
          </a:xfrm>
          <a:prstGeom prst="rect">
            <a:avLst/>
          </a:prstGeom>
        </p:spPr>
        <p:txBody>
          <a:bodyPr vert="horz" lIns="91440" tIns="45720" rIns="91440" bIns="45720" rtlCol="0" anchor="ctr">
            <a:noAutofit/>
          </a:bodyPr>
          <a:lstStyle>
            <a:lvl1pPr algn="l" defTabSz="457200" rtl="0" eaLnBrk="1" latinLnBrk="0" hangingPunct="1">
              <a:spcBef>
                <a:spcPct val="0"/>
              </a:spcBef>
              <a:buNone/>
              <a:defRPr sz="1400" b="0" i="0" kern="1200" baseline="0">
                <a:solidFill>
                  <a:schemeClr val="tx1"/>
                </a:solidFill>
                <a:latin typeface="Helvetica Neue Light"/>
                <a:ea typeface="+mj-ea"/>
                <a:cs typeface="Helvetica Neue Light"/>
              </a:defRPr>
            </a:lvl1pPr>
          </a:lstStyle>
          <a:p>
            <a:pPr>
              <a:lnSpc>
                <a:spcPct val="120000"/>
              </a:lnSpc>
            </a:pPr>
            <a:r>
              <a:rPr lang="en-GB" sz="1800" b="1" dirty="0">
                <a:solidFill>
                  <a:schemeClr val="bg1"/>
                </a:solidFill>
                <a:latin typeface="Calibri "/>
              </a:rPr>
              <a:t>a. Protect Me: Our cohort are ‘most likely to say’</a:t>
            </a:r>
            <a:r>
              <a:rPr lang="mr-IN" sz="1800" b="1" dirty="0">
                <a:solidFill>
                  <a:schemeClr val="bg1"/>
                </a:solidFill>
                <a:latin typeface="Calibri "/>
              </a:rPr>
              <a:t>…</a:t>
            </a:r>
            <a:endParaRPr lang="en-GB" sz="1800" b="1" dirty="0">
              <a:solidFill>
                <a:schemeClr val="bg1"/>
              </a:solidFill>
              <a:latin typeface="Calibri "/>
            </a:endParaRPr>
          </a:p>
        </p:txBody>
      </p:sp>
      <p:sp>
        <p:nvSpPr>
          <p:cNvPr id="18" name="Rectangle 17"/>
          <p:cNvSpPr/>
          <p:nvPr/>
        </p:nvSpPr>
        <p:spPr>
          <a:xfrm>
            <a:off x="1830435" y="1821753"/>
            <a:ext cx="8610512" cy="738664"/>
          </a:xfrm>
          <a:prstGeom prst="rect">
            <a:avLst/>
          </a:prstGeom>
        </p:spPr>
        <p:txBody>
          <a:bodyPr wrap="square">
            <a:spAutoFit/>
          </a:bodyPr>
          <a:lstStyle/>
          <a:p>
            <a:pPr lvl="0" algn="ctr">
              <a:lnSpc>
                <a:spcPct val="120000"/>
              </a:lnSpc>
            </a:pPr>
            <a:r>
              <a:rPr lang="en-GB" sz="3600" dirty="0">
                <a:solidFill>
                  <a:srgbClr val="56758B"/>
                </a:solidFill>
                <a:latin typeface="Calibri "/>
                <a:cs typeface="Helvetica Neue Light"/>
              </a:rPr>
              <a:t>‘Protect Me’ </a:t>
            </a:r>
          </a:p>
        </p:txBody>
      </p:sp>
      <p:pic>
        <p:nvPicPr>
          <p:cNvPr id="19" name="Picture 18" descr="Screen Shot 2018-06-11 at 16.53.23.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00514" y="1431127"/>
            <a:ext cx="567489" cy="462915"/>
          </a:xfrm>
          <a:prstGeom prst="rect">
            <a:avLst/>
          </a:prstGeom>
        </p:spPr>
      </p:pic>
      <p:sp>
        <p:nvSpPr>
          <p:cNvPr id="11" name="TextBox 10"/>
          <p:cNvSpPr txBox="1"/>
          <p:nvPr/>
        </p:nvSpPr>
        <p:spPr>
          <a:xfrm>
            <a:off x="1830435" y="2614351"/>
            <a:ext cx="8610512" cy="2739211"/>
          </a:xfrm>
          <a:prstGeom prst="rect">
            <a:avLst/>
          </a:prstGeom>
          <a:noFill/>
        </p:spPr>
        <p:txBody>
          <a:bodyPr wrap="square" rtlCol="0">
            <a:spAutoFit/>
          </a:bodyPr>
          <a:lstStyle/>
          <a:p>
            <a:pPr algn="ctr">
              <a:lnSpc>
                <a:spcPct val="120000"/>
              </a:lnSpc>
            </a:pPr>
            <a:r>
              <a:rPr lang="en-GB" sz="2400" dirty="0">
                <a:solidFill>
                  <a:schemeClr val="tx1">
                    <a:lumMod val="65000"/>
                    <a:lumOff val="35000"/>
                  </a:schemeClr>
                </a:solidFill>
                <a:latin typeface="Calibri "/>
                <a:cs typeface="Helvetica Neue Light"/>
              </a:rPr>
              <a:t>‘The state should have my back. I shouldn’t have to worry about things like clean water, food contamination or unsafe road conditions </a:t>
            </a:r>
            <a:r>
              <a:rPr lang="mr-IN" sz="2400" dirty="0">
                <a:solidFill>
                  <a:schemeClr val="tx1">
                    <a:lumMod val="65000"/>
                    <a:lumOff val="35000"/>
                  </a:schemeClr>
                </a:solidFill>
                <a:latin typeface="Calibri "/>
                <a:cs typeface="Helvetica Neue Light"/>
              </a:rPr>
              <a:t>–</a:t>
            </a:r>
            <a:r>
              <a:rPr lang="en-GB" sz="2400" dirty="0">
                <a:solidFill>
                  <a:schemeClr val="tx1">
                    <a:lumMod val="65000"/>
                    <a:lumOff val="35000"/>
                  </a:schemeClr>
                </a:solidFill>
                <a:latin typeface="Calibri "/>
                <a:cs typeface="Helvetica Neue Light"/>
              </a:rPr>
              <a:t> this is the state’s responsibility. I pay my taxes and that creates a binding contract: the state should protect me from the things I don’t know about, without keeping me involved (or making me change my behaviour).’</a:t>
            </a:r>
          </a:p>
        </p:txBody>
      </p:sp>
    </p:spTree>
    <p:extLst>
      <p:ext uri="{BB962C8B-B14F-4D97-AF65-F5344CB8AC3E}">
        <p14:creationId xmlns:p14="http://schemas.microsoft.com/office/powerpoint/2010/main" val="32733104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171224" y="2375230"/>
            <a:ext cx="184666" cy="369332"/>
          </a:xfrm>
          <a:prstGeom prst="rect">
            <a:avLst/>
          </a:prstGeom>
          <a:noFill/>
        </p:spPr>
        <p:txBody>
          <a:bodyPr wrap="none" rtlCol="0">
            <a:spAutoFit/>
          </a:bodyPr>
          <a:lstStyle/>
          <a:p>
            <a:endParaRPr lang="en-GB" dirty="0"/>
          </a:p>
        </p:txBody>
      </p:sp>
      <p:sp>
        <p:nvSpPr>
          <p:cNvPr id="2" name="TextBox 1"/>
          <p:cNvSpPr txBox="1"/>
          <p:nvPr/>
        </p:nvSpPr>
        <p:spPr>
          <a:xfrm>
            <a:off x="2129281" y="504196"/>
            <a:ext cx="184666" cy="369332"/>
          </a:xfrm>
          <a:prstGeom prst="rect">
            <a:avLst/>
          </a:prstGeom>
          <a:noFill/>
        </p:spPr>
        <p:txBody>
          <a:bodyPr wrap="none" rtlCol="0">
            <a:spAutoFit/>
          </a:bodyPr>
          <a:lstStyle/>
          <a:p>
            <a:endParaRPr lang="en-GB" dirty="0"/>
          </a:p>
        </p:txBody>
      </p:sp>
      <p:sp>
        <p:nvSpPr>
          <p:cNvPr id="13" name="Title Placeholder 1"/>
          <p:cNvSpPr txBox="1">
            <a:spLocks/>
          </p:cNvSpPr>
          <p:nvPr/>
        </p:nvSpPr>
        <p:spPr>
          <a:xfrm>
            <a:off x="764091" y="538127"/>
            <a:ext cx="7529840" cy="281590"/>
          </a:xfrm>
          <a:prstGeom prst="rect">
            <a:avLst/>
          </a:prstGeom>
        </p:spPr>
        <p:txBody>
          <a:bodyPr vert="horz" lIns="91440" tIns="45720" rIns="91440" bIns="45720" rtlCol="0" anchor="ctr">
            <a:noAutofit/>
          </a:bodyPr>
          <a:lstStyle>
            <a:lvl1pPr algn="l" defTabSz="457200" rtl="0" eaLnBrk="1" latinLnBrk="0" hangingPunct="1">
              <a:spcBef>
                <a:spcPct val="0"/>
              </a:spcBef>
              <a:buNone/>
              <a:defRPr sz="1400" b="0" i="0" kern="1200" baseline="0">
                <a:solidFill>
                  <a:schemeClr val="tx1"/>
                </a:solidFill>
                <a:latin typeface="Helvetica Neue Light"/>
                <a:ea typeface="+mj-ea"/>
                <a:cs typeface="Helvetica Neue Light"/>
              </a:defRPr>
            </a:lvl1pPr>
          </a:lstStyle>
          <a:p>
            <a:pPr>
              <a:lnSpc>
                <a:spcPct val="120000"/>
              </a:lnSpc>
            </a:pPr>
            <a:r>
              <a:rPr lang="en-GB" sz="1800" b="1" dirty="0">
                <a:solidFill>
                  <a:schemeClr val="bg1"/>
                </a:solidFill>
                <a:latin typeface="+mn-lt"/>
              </a:rPr>
              <a:t>a. Protect Me</a:t>
            </a:r>
          </a:p>
        </p:txBody>
      </p:sp>
      <p:graphicFrame>
        <p:nvGraphicFramePr>
          <p:cNvPr id="10" name="Table 9"/>
          <p:cNvGraphicFramePr>
            <a:graphicFrameLocks noGrp="1"/>
          </p:cNvGraphicFramePr>
          <p:nvPr>
            <p:extLst>
              <p:ext uri="{D42A27DB-BD31-4B8C-83A1-F6EECF244321}">
                <p14:modId xmlns:p14="http://schemas.microsoft.com/office/powerpoint/2010/main" val="3065654673"/>
              </p:ext>
            </p:extLst>
          </p:nvPr>
        </p:nvGraphicFramePr>
        <p:xfrm>
          <a:off x="822725" y="4259019"/>
          <a:ext cx="10442637" cy="1773936"/>
        </p:xfrm>
        <a:graphic>
          <a:graphicData uri="http://schemas.openxmlformats.org/drawingml/2006/table">
            <a:tbl>
              <a:tblPr firstRow="1" bandRow="1">
                <a:tableStyleId>{5C22544A-7EE6-4342-B048-85BDC9FD1C3A}</a:tableStyleId>
              </a:tblPr>
              <a:tblGrid>
                <a:gridCol w="4431502">
                  <a:extLst>
                    <a:ext uri="{9D8B030D-6E8A-4147-A177-3AD203B41FA5}">
                      <a16:colId xmlns:a16="http://schemas.microsoft.com/office/drawing/2014/main" val="20000"/>
                    </a:ext>
                  </a:extLst>
                </a:gridCol>
                <a:gridCol w="1462463">
                  <a:extLst>
                    <a:ext uri="{9D8B030D-6E8A-4147-A177-3AD203B41FA5}">
                      <a16:colId xmlns:a16="http://schemas.microsoft.com/office/drawing/2014/main" val="20001"/>
                    </a:ext>
                  </a:extLst>
                </a:gridCol>
                <a:gridCol w="4548672">
                  <a:extLst>
                    <a:ext uri="{9D8B030D-6E8A-4147-A177-3AD203B41FA5}">
                      <a16:colId xmlns:a16="http://schemas.microsoft.com/office/drawing/2014/main" val="20002"/>
                    </a:ext>
                  </a:extLst>
                </a:gridCol>
              </a:tblGrid>
              <a:tr h="1066800">
                <a:tc>
                  <a:txBody>
                    <a:bodyPr/>
                    <a:lstStyle/>
                    <a:p>
                      <a:r>
                        <a:rPr lang="en-GB" sz="1200" b="0" i="0" dirty="0">
                          <a:solidFill>
                            <a:srgbClr val="008000"/>
                          </a:solidFill>
                          <a:latin typeface="+mn-lt"/>
                          <a:cs typeface="Helvetica Neue Light"/>
                        </a:rPr>
                        <a:t>Safety</a:t>
                      </a:r>
                      <a:r>
                        <a:rPr lang="en-GB" sz="1200" b="0" i="0" baseline="0" dirty="0">
                          <a:solidFill>
                            <a:srgbClr val="008000"/>
                          </a:solidFill>
                          <a:latin typeface="+mn-lt"/>
                          <a:cs typeface="Helvetica Neue Light"/>
                        </a:rPr>
                        <a:t> and comfort</a:t>
                      </a:r>
                    </a:p>
                    <a:p>
                      <a:pPr>
                        <a:lnSpc>
                          <a:spcPct val="120000"/>
                        </a:lnSpc>
                      </a:pPr>
                      <a:r>
                        <a:rPr lang="en-GB" sz="1200" b="0" dirty="0">
                          <a:solidFill>
                            <a:schemeClr val="tx1">
                              <a:lumMod val="65000"/>
                              <a:lumOff val="35000"/>
                            </a:schemeClr>
                          </a:solidFill>
                          <a:latin typeface="+mn-lt"/>
                          <a:cs typeface="Helvetica Neue Light"/>
                        </a:rPr>
                        <a:t>This type of</a:t>
                      </a:r>
                      <a:r>
                        <a:rPr lang="en-GB" sz="1200" b="0" baseline="0" dirty="0">
                          <a:solidFill>
                            <a:schemeClr val="tx1">
                              <a:lumMod val="65000"/>
                              <a:lumOff val="35000"/>
                            </a:schemeClr>
                          </a:solidFill>
                          <a:latin typeface="+mn-lt"/>
                          <a:cs typeface="Helvetica Neue Light"/>
                        </a:rPr>
                        <a:t> regulation is hugely appealing  - particularly to women </a:t>
                      </a:r>
                      <a:r>
                        <a:rPr lang="mr-IN" sz="1200" b="0" baseline="0" dirty="0">
                          <a:solidFill>
                            <a:schemeClr val="tx1">
                              <a:lumMod val="65000"/>
                              <a:lumOff val="35000"/>
                            </a:schemeClr>
                          </a:solidFill>
                          <a:latin typeface="+mn-lt"/>
                          <a:cs typeface="Helvetica Neue Light"/>
                        </a:rPr>
                        <a:t>–</a:t>
                      </a:r>
                      <a:r>
                        <a:rPr lang="en-GB" sz="1200" b="0" baseline="0" dirty="0">
                          <a:solidFill>
                            <a:schemeClr val="tx1">
                              <a:lumMod val="65000"/>
                              <a:lumOff val="35000"/>
                            </a:schemeClr>
                          </a:solidFill>
                          <a:latin typeface="+mn-lt"/>
                          <a:cs typeface="Helvetica Neue Light"/>
                        </a:rPr>
                        <a:t> because it </a:t>
                      </a:r>
                      <a:r>
                        <a:rPr lang="en-GB" sz="1200" b="0" dirty="0">
                          <a:solidFill>
                            <a:schemeClr val="tx1">
                              <a:lumMod val="65000"/>
                              <a:lumOff val="35000"/>
                            </a:schemeClr>
                          </a:solidFill>
                          <a:latin typeface="+mn-lt"/>
                          <a:cs typeface="Helvetica Neue Light"/>
                        </a:rPr>
                        <a:t>makes them feel </a:t>
                      </a:r>
                      <a:r>
                        <a:rPr lang="en-GB" sz="1200" b="0" dirty="0">
                          <a:solidFill>
                            <a:srgbClr val="595959"/>
                          </a:solidFill>
                          <a:latin typeface="+mn-lt"/>
                          <a:cs typeface="Helvetica Neue Light"/>
                        </a:rPr>
                        <a:t>comforted and safe. The implication</a:t>
                      </a:r>
                      <a:r>
                        <a:rPr lang="en-GB" sz="1200" b="0" baseline="0" dirty="0">
                          <a:solidFill>
                            <a:srgbClr val="595959"/>
                          </a:solidFill>
                          <a:latin typeface="+mn-lt"/>
                          <a:cs typeface="Helvetica Neue Light"/>
                        </a:rPr>
                        <a:t> is that e</a:t>
                      </a:r>
                      <a:r>
                        <a:rPr lang="en-GB" sz="1200" b="0" dirty="0">
                          <a:solidFill>
                            <a:srgbClr val="595959"/>
                          </a:solidFill>
                          <a:latin typeface="+mn-lt"/>
                          <a:cs typeface="Helvetica Neue Light"/>
                        </a:rPr>
                        <a:t>xperts have assessed a situation, </a:t>
                      </a:r>
                      <a:r>
                        <a:rPr lang="en-GB" sz="1200" b="0" dirty="0">
                          <a:solidFill>
                            <a:schemeClr val="tx1">
                              <a:lumMod val="65000"/>
                              <a:lumOff val="35000"/>
                            </a:schemeClr>
                          </a:solidFill>
                          <a:latin typeface="+mn-lt"/>
                          <a:cs typeface="Helvetica Neue Light"/>
                        </a:rPr>
                        <a:t>imposed relevant regulations and as such the</a:t>
                      </a:r>
                      <a:r>
                        <a:rPr lang="en-GB" sz="1200" b="0" baseline="0" dirty="0">
                          <a:solidFill>
                            <a:schemeClr val="tx1">
                              <a:lumMod val="65000"/>
                              <a:lumOff val="35000"/>
                            </a:schemeClr>
                          </a:solidFill>
                          <a:latin typeface="+mn-lt"/>
                          <a:cs typeface="Helvetica Neue Light"/>
                        </a:rPr>
                        <a:t>y are</a:t>
                      </a:r>
                      <a:r>
                        <a:rPr lang="en-GB" sz="1200" b="0" dirty="0">
                          <a:solidFill>
                            <a:schemeClr val="tx1">
                              <a:lumMod val="65000"/>
                              <a:lumOff val="35000"/>
                            </a:schemeClr>
                          </a:solidFill>
                          <a:latin typeface="+mn-lt"/>
                          <a:cs typeface="Helvetica Neue Light"/>
                        </a:rPr>
                        <a:t> protected from harm. This is particularly the case when people’s family and children are involved, or small businesses that</a:t>
                      </a:r>
                      <a:r>
                        <a:rPr lang="en-GB" sz="1200" b="0" baseline="0" dirty="0">
                          <a:solidFill>
                            <a:schemeClr val="tx1">
                              <a:lumMod val="65000"/>
                              <a:lumOff val="35000"/>
                            </a:schemeClr>
                          </a:solidFill>
                          <a:latin typeface="+mn-lt"/>
                          <a:cs typeface="Helvetica Neue Light"/>
                        </a:rPr>
                        <a:t> can be vulnerable to big </a:t>
                      </a:r>
                      <a:r>
                        <a:rPr lang="en-GB" sz="1200" b="0" dirty="0">
                          <a:solidFill>
                            <a:schemeClr val="tx1">
                              <a:lumMod val="65000"/>
                              <a:lumOff val="35000"/>
                            </a:schemeClr>
                          </a:solidFill>
                          <a:latin typeface="+mn-lt"/>
                          <a:cs typeface="Helvetica Neue Light"/>
                        </a:rPr>
                        <a:t>corporations. </a:t>
                      </a:r>
                    </a:p>
                  </a:txBody>
                  <a:tcPr anchor="ctr">
                    <a:lnL w="6350" cap="flat" cmpd="sng" algn="ctr">
                      <a:solidFill>
                        <a:prstClr val="white">
                          <a:lumMod val="75000"/>
                        </a:prstClr>
                      </a:solidFill>
                      <a:prstDash val="solid"/>
                      <a:round/>
                      <a:headEnd type="none" w="med" len="med"/>
                      <a:tailEnd type="none" w="med" len="med"/>
                    </a:lnL>
                    <a:lnR w="6350" cap="flat" cmpd="sng" algn="ctr">
                      <a:solidFill>
                        <a:prstClr val="white">
                          <a:lumMod val="75000"/>
                        </a:prstClr>
                      </a:solidFill>
                      <a:prstDash val="solid"/>
                      <a:round/>
                      <a:headEnd type="none" w="med" len="med"/>
                      <a:tailEnd type="none" w="med" len="med"/>
                    </a:lnR>
                    <a:lnT w="6350" cap="flat" cmpd="sng" algn="ctr">
                      <a:solidFill>
                        <a:prstClr val="white">
                          <a:lumMod val="75000"/>
                        </a:prstClr>
                      </a:solidFill>
                      <a:prstDash val="solid"/>
                      <a:round/>
                      <a:headEnd type="none" w="med" len="med"/>
                      <a:tailEnd type="none" w="med" len="med"/>
                    </a:lnT>
                    <a:lnB w="6350" cap="flat" cmpd="sng" algn="ctr">
                      <a:solidFill>
                        <a:prstClr val="white">
                          <a:lumMod val="75000"/>
                        </a:prstClr>
                      </a:solidFill>
                      <a:prstDash val="solid"/>
                      <a:round/>
                      <a:headEnd type="none" w="med" len="med"/>
                      <a:tailEnd type="none" w="med" len="med"/>
                    </a:lnB>
                    <a:noFill/>
                  </a:tcPr>
                </a:tc>
                <a:tc>
                  <a:txBody>
                    <a:bodyPr/>
                    <a:lstStyle/>
                    <a:p>
                      <a:pPr algn="ctr"/>
                      <a:endParaRPr lang="en-GB" sz="1200" b="0" i="0" dirty="0">
                        <a:solidFill>
                          <a:schemeClr val="tx1">
                            <a:lumMod val="65000"/>
                            <a:lumOff val="35000"/>
                          </a:schemeClr>
                        </a:solidFill>
                        <a:latin typeface="+mn-lt"/>
                        <a:cs typeface="Helvetica Neue Light"/>
                      </a:endParaRPr>
                    </a:p>
                    <a:p>
                      <a:pPr algn="ctr"/>
                      <a:r>
                        <a:rPr lang="en-GB" sz="1800" b="0" i="0" dirty="0">
                          <a:solidFill>
                            <a:srgbClr val="595959"/>
                          </a:solidFill>
                          <a:latin typeface="+mn-lt"/>
                          <a:cs typeface="Helvetica Neue Light"/>
                        </a:rPr>
                        <a:t>Protect</a:t>
                      </a:r>
                      <a:r>
                        <a:rPr lang="en-GB" sz="1800" b="0" i="0" baseline="0" dirty="0">
                          <a:solidFill>
                            <a:srgbClr val="595959"/>
                          </a:solidFill>
                          <a:latin typeface="+mn-lt"/>
                          <a:cs typeface="Helvetica Neue Light"/>
                        </a:rPr>
                        <a:t> </a:t>
                      </a:r>
                    </a:p>
                    <a:p>
                      <a:pPr algn="ctr"/>
                      <a:r>
                        <a:rPr lang="en-GB" sz="1800" b="0" i="0" baseline="0" dirty="0">
                          <a:solidFill>
                            <a:srgbClr val="595959"/>
                          </a:solidFill>
                          <a:latin typeface="+mn-lt"/>
                          <a:cs typeface="Helvetica Neue Light"/>
                        </a:rPr>
                        <a:t>Me</a:t>
                      </a:r>
                    </a:p>
                    <a:p>
                      <a:pPr algn="ctr"/>
                      <a:endParaRPr lang="en-GB" sz="1200" b="0" i="0" dirty="0">
                        <a:solidFill>
                          <a:schemeClr val="tx1">
                            <a:lumMod val="65000"/>
                            <a:lumOff val="35000"/>
                          </a:schemeClr>
                        </a:solidFill>
                        <a:latin typeface="+mn-lt"/>
                        <a:cs typeface="Helvetica Neue Light"/>
                      </a:endParaRPr>
                    </a:p>
                  </a:txBody>
                  <a:tcPr anchor="ctr">
                    <a:lnL w="6350" cap="flat" cmpd="sng" algn="ctr">
                      <a:solidFill>
                        <a:prstClr val="white">
                          <a:lumMod val="75000"/>
                        </a:prstClr>
                      </a:solidFill>
                      <a:prstDash val="solid"/>
                      <a:round/>
                      <a:headEnd type="none" w="med" len="med"/>
                      <a:tailEnd type="none" w="med" len="med"/>
                    </a:lnL>
                    <a:lnR w="6350" cap="flat" cmpd="sng" algn="ctr">
                      <a:solidFill>
                        <a:prstClr val="white">
                          <a:lumMod val="75000"/>
                        </a:prstClr>
                      </a:solidFill>
                      <a:prstDash val="solid"/>
                      <a:round/>
                      <a:headEnd type="none" w="med" len="med"/>
                      <a:tailEnd type="none" w="med" len="med"/>
                    </a:lnR>
                    <a:lnT w="6350" cap="flat" cmpd="sng" algn="ctr">
                      <a:solidFill>
                        <a:prstClr val="white">
                          <a:lumMod val="75000"/>
                        </a:prstClr>
                      </a:solidFill>
                      <a:prstDash val="solid"/>
                      <a:round/>
                      <a:headEnd type="none" w="med" len="med"/>
                      <a:tailEnd type="none" w="med" len="med"/>
                    </a:lnT>
                    <a:lnB w="6350" cap="flat" cmpd="sng" algn="ctr">
                      <a:solidFill>
                        <a:prstClr val="white">
                          <a:lumMod val="75000"/>
                        </a:prstClr>
                      </a:solidFill>
                      <a:prstDash val="solid"/>
                      <a:round/>
                      <a:headEnd type="none" w="med" len="med"/>
                      <a:tailEnd type="none" w="med" len="med"/>
                    </a:lnB>
                    <a:noFill/>
                  </a:tcPr>
                </a:tc>
                <a:tc>
                  <a:txBody>
                    <a:bodyPr/>
                    <a:lstStyle/>
                    <a:p>
                      <a:pPr algn="r"/>
                      <a:r>
                        <a:rPr lang="en-GB" sz="1200" b="0" i="0" dirty="0">
                          <a:solidFill>
                            <a:srgbClr val="FF0000"/>
                          </a:solidFill>
                          <a:latin typeface="+mn-lt"/>
                          <a:cs typeface="Helvetica Neue Light"/>
                        </a:rPr>
                        <a:t>Coddled, stifling</a:t>
                      </a:r>
                    </a:p>
                    <a:p>
                      <a:pPr algn="r">
                        <a:lnSpc>
                          <a:spcPct val="120000"/>
                        </a:lnSpc>
                      </a:pPr>
                      <a:r>
                        <a:rPr lang="en-GB" sz="1200" b="0" dirty="0">
                          <a:solidFill>
                            <a:schemeClr val="tx1">
                              <a:lumMod val="65000"/>
                              <a:lumOff val="35000"/>
                            </a:schemeClr>
                          </a:solidFill>
                          <a:latin typeface="+mn-lt"/>
                          <a:cs typeface="Helvetica Neue Light"/>
                        </a:rPr>
                        <a:t>But occasionally these regulations can cause people to feel </a:t>
                      </a:r>
                      <a:r>
                        <a:rPr lang="en-GB" sz="1200" b="0" dirty="0">
                          <a:solidFill>
                            <a:srgbClr val="595959"/>
                          </a:solidFill>
                          <a:latin typeface="+mn-lt"/>
                          <a:cs typeface="Helvetica Neue Light"/>
                        </a:rPr>
                        <a:t>coddled and stifled -</a:t>
                      </a:r>
                      <a:r>
                        <a:rPr lang="en-GB" sz="1200" b="0" baseline="0" dirty="0">
                          <a:solidFill>
                            <a:srgbClr val="595959"/>
                          </a:solidFill>
                          <a:latin typeface="+mn-lt"/>
                          <a:cs typeface="Helvetica Neue Light"/>
                        </a:rPr>
                        <a:t> </a:t>
                      </a:r>
                      <a:r>
                        <a:rPr lang="en-GB" sz="1200" b="0" baseline="0" dirty="0">
                          <a:solidFill>
                            <a:schemeClr val="tx1">
                              <a:lumMod val="65000"/>
                              <a:lumOff val="35000"/>
                            </a:schemeClr>
                          </a:solidFill>
                          <a:latin typeface="+mn-lt"/>
                          <a:cs typeface="Helvetica Neue Light"/>
                        </a:rPr>
                        <a:t>o</a:t>
                      </a:r>
                      <a:r>
                        <a:rPr lang="en-GB" sz="1200" b="0" dirty="0">
                          <a:solidFill>
                            <a:schemeClr val="tx1">
                              <a:lumMod val="65000"/>
                              <a:lumOff val="35000"/>
                            </a:schemeClr>
                          </a:solidFill>
                          <a:latin typeface="+mn-lt"/>
                          <a:cs typeface="Helvetica Neue Light"/>
                        </a:rPr>
                        <a:t>r worry that others</a:t>
                      </a:r>
                      <a:r>
                        <a:rPr lang="en-GB" sz="1200" b="0" baseline="0" dirty="0">
                          <a:solidFill>
                            <a:schemeClr val="tx1">
                              <a:lumMod val="65000"/>
                              <a:lumOff val="35000"/>
                            </a:schemeClr>
                          </a:solidFill>
                          <a:latin typeface="+mn-lt"/>
                          <a:cs typeface="Helvetica Neue Light"/>
                        </a:rPr>
                        <a:t> (children) </a:t>
                      </a:r>
                      <a:r>
                        <a:rPr lang="en-GB" sz="1200" b="0" dirty="0">
                          <a:solidFill>
                            <a:schemeClr val="tx1">
                              <a:lumMod val="65000"/>
                              <a:lumOff val="35000"/>
                            </a:schemeClr>
                          </a:solidFill>
                          <a:latin typeface="+mn-lt"/>
                          <a:cs typeface="Helvetica Neue Light"/>
                        </a:rPr>
                        <a:t>are becoming</a:t>
                      </a:r>
                      <a:r>
                        <a:rPr lang="en-GB" sz="1200" b="0" baseline="0" dirty="0">
                          <a:solidFill>
                            <a:schemeClr val="tx1">
                              <a:lumMod val="65000"/>
                              <a:lumOff val="35000"/>
                            </a:schemeClr>
                          </a:solidFill>
                          <a:latin typeface="+mn-lt"/>
                          <a:cs typeface="Helvetica Neue Light"/>
                        </a:rPr>
                        <a:t> overly protected and too ‘soft’.  Whilst they appreciate that e</a:t>
                      </a:r>
                      <a:r>
                        <a:rPr lang="en-GB" sz="1200" b="0" dirty="0">
                          <a:solidFill>
                            <a:schemeClr val="tx1">
                              <a:lumMod val="65000"/>
                              <a:lumOff val="35000"/>
                            </a:schemeClr>
                          </a:solidFill>
                          <a:latin typeface="+mn-lt"/>
                          <a:cs typeface="Helvetica Neue Light"/>
                        </a:rPr>
                        <a:t>xperts have assessed a situation, imposed relevant regulations, they can sometimes</a:t>
                      </a:r>
                      <a:r>
                        <a:rPr lang="en-GB" sz="1200" b="0" baseline="0" dirty="0">
                          <a:solidFill>
                            <a:schemeClr val="tx1">
                              <a:lumMod val="65000"/>
                              <a:lumOff val="35000"/>
                            </a:schemeClr>
                          </a:solidFill>
                          <a:latin typeface="+mn-lt"/>
                          <a:cs typeface="Helvetica Neue Light"/>
                        </a:rPr>
                        <a:t> baulk at doing what someone else </a:t>
                      </a:r>
                      <a:r>
                        <a:rPr lang="en-GB" sz="1200" b="0" dirty="0">
                          <a:solidFill>
                            <a:schemeClr val="tx1">
                              <a:lumMod val="65000"/>
                              <a:lumOff val="35000"/>
                            </a:schemeClr>
                          </a:solidFill>
                          <a:latin typeface="+mn-lt"/>
                          <a:cs typeface="Helvetica Neue Light"/>
                        </a:rPr>
                        <a:t>dictates </a:t>
                      </a:r>
                      <a:r>
                        <a:rPr lang="mr-IN" sz="1200" b="0" dirty="0">
                          <a:solidFill>
                            <a:schemeClr val="tx1">
                              <a:lumMod val="65000"/>
                              <a:lumOff val="35000"/>
                            </a:schemeClr>
                          </a:solidFill>
                          <a:latin typeface="+mn-lt"/>
                          <a:cs typeface="Helvetica Neue Light"/>
                        </a:rPr>
                        <a:t>–</a:t>
                      </a:r>
                      <a:r>
                        <a:rPr lang="en-GB" sz="1200" b="0" dirty="0">
                          <a:solidFill>
                            <a:schemeClr val="tx1">
                              <a:lumMod val="65000"/>
                              <a:lumOff val="35000"/>
                            </a:schemeClr>
                          </a:solidFill>
                          <a:latin typeface="+mn-lt"/>
                          <a:cs typeface="Helvetica Neue Light"/>
                        </a:rPr>
                        <a:t> rather than</a:t>
                      </a:r>
                      <a:r>
                        <a:rPr lang="en-GB" sz="1200" b="0" baseline="0" dirty="0">
                          <a:solidFill>
                            <a:schemeClr val="tx1">
                              <a:lumMod val="65000"/>
                              <a:lumOff val="35000"/>
                            </a:schemeClr>
                          </a:solidFill>
                          <a:latin typeface="+mn-lt"/>
                          <a:cs typeface="Helvetica Neue Light"/>
                        </a:rPr>
                        <a:t> just following their own ‘common sense</a:t>
                      </a:r>
                      <a:r>
                        <a:rPr lang="en-GB" sz="1200" b="1" baseline="0" dirty="0">
                          <a:solidFill>
                            <a:schemeClr val="tx1">
                              <a:lumMod val="65000"/>
                              <a:lumOff val="35000"/>
                            </a:schemeClr>
                          </a:solidFill>
                          <a:latin typeface="+mn-lt"/>
                          <a:cs typeface="Helvetica Neue Light"/>
                        </a:rPr>
                        <a:t>’.</a:t>
                      </a:r>
                      <a:endParaRPr lang="en-GB" sz="1200" b="1" dirty="0">
                        <a:solidFill>
                          <a:schemeClr val="tx1">
                            <a:lumMod val="65000"/>
                            <a:lumOff val="35000"/>
                          </a:schemeClr>
                        </a:solidFill>
                        <a:latin typeface="+mn-lt"/>
                        <a:cs typeface="Helvetica Neue Light"/>
                      </a:endParaRPr>
                    </a:p>
                    <a:p>
                      <a:pPr algn="r"/>
                      <a:endParaRPr lang="en-GB" sz="1200" b="1" i="0" dirty="0">
                        <a:solidFill>
                          <a:srgbClr val="FF0000"/>
                        </a:solidFill>
                        <a:latin typeface="+mn-lt"/>
                        <a:cs typeface="Helvetica Neue Light"/>
                      </a:endParaRPr>
                    </a:p>
                  </a:txBody>
                  <a:tcPr anchor="ctr">
                    <a:lnL w="6350" cap="flat" cmpd="sng" algn="ctr">
                      <a:solidFill>
                        <a:prstClr val="white">
                          <a:lumMod val="75000"/>
                        </a:prstClr>
                      </a:solidFill>
                      <a:prstDash val="solid"/>
                      <a:round/>
                      <a:headEnd type="none" w="med" len="med"/>
                      <a:tailEnd type="none" w="med" len="med"/>
                    </a:lnL>
                    <a:lnR w="6350" cap="flat" cmpd="sng" algn="ctr">
                      <a:solidFill>
                        <a:prstClr val="white">
                          <a:lumMod val="75000"/>
                        </a:prstClr>
                      </a:solidFill>
                      <a:prstDash val="solid"/>
                      <a:round/>
                      <a:headEnd type="none" w="med" len="med"/>
                      <a:tailEnd type="none" w="med" len="med"/>
                    </a:lnR>
                    <a:lnT w="6350" cap="flat" cmpd="sng" algn="ctr">
                      <a:solidFill>
                        <a:prstClr val="white">
                          <a:lumMod val="75000"/>
                        </a:prstClr>
                      </a:solidFill>
                      <a:prstDash val="solid"/>
                      <a:round/>
                      <a:headEnd type="none" w="med" len="med"/>
                      <a:tailEnd type="none" w="med" len="med"/>
                    </a:lnT>
                    <a:lnB w="6350" cap="flat" cmpd="sng" algn="ctr">
                      <a:solidFill>
                        <a:prstClr val="white">
                          <a:lumMod val="75000"/>
                        </a:prstClr>
                      </a:solidFill>
                      <a:prstDash val="solid"/>
                      <a:round/>
                      <a:headEnd type="none" w="med" len="med"/>
                      <a:tailEnd type="none" w="med" len="med"/>
                    </a:lnB>
                    <a:noFill/>
                  </a:tcPr>
                </a:tc>
                <a:extLst>
                  <a:ext uri="{0D108BD9-81ED-4DB2-BD59-A6C34878D82A}">
                    <a16:rowId xmlns:a16="http://schemas.microsoft.com/office/drawing/2014/main" val="10000"/>
                  </a:ext>
                </a:extLst>
              </a:tr>
            </a:tbl>
          </a:graphicData>
        </a:graphic>
      </p:graphicFrame>
      <p:sp>
        <p:nvSpPr>
          <p:cNvPr id="15" name="Rectangle 14"/>
          <p:cNvSpPr/>
          <p:nvPr/>
        </p:nvSpPr>
        <p:spPr>
          <a:xfrm>
            <a:off x="738164" y="1187612"/>
            <a:ext cx="10637687" cy="343684"/>
          </a:xfrm>
          <a:prstGeom prst="rect">
            <a:avLst/>
          </a:prstGeom>
        </p:spPr>
        <p:txBody>
          <a:bodyPr wrap="square">
            <a:spAutoFit/>
          </a:bodyPr>
          <a:lstStyle/>
          <a:p>
            <a:pPr lvl="0">
              <a:lnSpc>
                <a:spcPct val="120000"/>
              </a:lnSpc>
            </a:pPr>
            <a:r>
              <a:rPr lang="en-GB" sz="1400" dirty="0">
                <a:solidFill>
                  <a:srgbClr val="56758B"/>
                </a:solidFill>
                <a:cs typeface="Helvetica Neue Light"/>
              </a:rPr>
              <a:t>When our audience talk about regulations that ‘protect me’ they tend to refer to one of two things:</a:t>
            </a:r>
          </a:p>
        </p:txBody>
      </p:sp>
      <p:sp>
        <p:nvSpPr>
          <p:cNvPr id="16" name="Rectangle 15"/>
          <p:cNvSpPr/>
          <p:nvPr/>
        </p:nvSpPr>
        <p:spPr>
          <a:xfrm>
            <a:off x="738163" y="3831274"/>
            <a:ext cx="10611760" cy="343684"/>
          </a:xfrm>
          <a:prstGeom prst="rect">
            <a:avLst/>
          </a:prstGeom>
        </p:spPr>
        <p:txBody>
          <a:bodyPr wrap="square">
            <a:spAutoFit/>
          </a:bodyPr>
          <a:lstStyle/>
          <a:p>
            <a:pPr>
              <a:lnSpc>
                <a:spcPct val="120000"/>
              </a:lnSpc>
            </a:pPr>
            <a:r>
              <a:rPr lang="en-GB" sz="1400" dirty="0">
                <a:solidFill>
                  <a:srgbClr val="56758B"/>
                </a:solidFill>
                <a:cs typeface="Helvetica Neue Light"/>
              </a:rPr>
              <a:t>“Protect Me” has some very strong, reassuring emotional benefits </a:t>
            </a:r>
            <a:endParaRPr lang="en-GB" sz="1200" dirty="0">
              <a:solidFill>
                <a:schemeClr val="tx1">
                  <a:lumMod val="65000"/>
                  <a:lumOff val="35000"/>
                </a:schemeClr>
              </a:solidFill>
              <a:cs typeface="Helvetica Neue Light"/>
            </a:endParaRPr>
          </a:p>
        </p:txBody>
      </p:sp>
      <p:pic>
        <p:nvPicPr>
          <p:cNvPr id="17" name="Picture 16" descr="Screen Shot 2018-06-11 at 16.53.23.png"/>
          <p:cNvPicPr>
            <a:picLocks noChangeAspect="1"/>
          </p:cNvPicPr>
          <p:nvPr/>
        </p:nvPicPr>
        <p:blipFill>
          <a:blip r:embed="rId3">
            <a:alphaModFix amt="12000"/>
            <a:extLst>
              <a:ext uri="{28A0092B-C50C-407E-A947-70E740481C1C}">
                <a14:useLocalDpi xmlns:a14="http://schemas.microsoft.com/office/drawing/2010/main" val="0"/>
              </a:ext>
            </a:extLst>
          </a:blip>
          <a:stretch>
            <a:fillRect/>
          </a:stretch>
        </p:blipFill>
        <p:spPr>
          <a:xfrm>
            <a:off x="5544175" y="4670748"/>
            <a:ext cx="855986" cy="698249"/>
          </a:xfrm>
          <a:prstGeom prst="rect">
            <a:avLst/>
          </a:prstGeom>
        </p:spPr>
      </p:pic>
      <p:sp>
        <p:nvSpPr>
          <p:cNvPr id="11" name="Rectangle 10"/>
          <p:cNvSpPr/>
          <p:nvPr/>
        </p:nvSpPr>
        <p:spPr>
          <a:xfrm>
            <a:off x="738163" y="1570168"/>
            <a:ext cx="5205681" cy="1407180"/>
          </a:xfrm>
          <a:prstGeom prst="rect">
            <a:avLst/>
          </a:prstGeom>
        </p:spPr>
        <p:txBody>
          <a:bodyPr wrap="square">
            <a:spAutoFit/>
          </a:bodyPr>
          <a:lstStyle/>
          <a:p>
            <a:pPr lvl="0">
              <a:lnSpc>
                <a:spcPct val="120000"/>
              </a:lnSpc>
            </a:pPr>
            <a:r>
              <a:rPr lang="en-GB" sz="1200" b="1" dirty="0">
                <a:solidFill>
                  <a:prstClr val="black">
                    <a:lumMod val="65000"/>
                    <a:lumOff val="35000"/>
                  </a:prstClr>
                </a:solidFill>
                <a:cs typeface="Helvetica Neue Light"/>
              </a:rPr>
              <a:t>a) Regulations that protect me from things that are bigger than I am</a:t>
            </a:r>
          </a:p>
          <a:p>
            <a:pPr lvl="0">
              <a:lnSpc>
                <a:spcPct val="120000"/>
              </a:lnSpc>
            </a:pPr>
            <a:r>
              <a:rPr lang="en-GB" sz="1200" dirty="0">
                <a:solidFill>
                  <a:srgbClr val="595959"/>
                </a:solidFill>
                <a:cs typeface="Helvetica Neue Light"/>
              </a:rPr>
              <a:t>- Protect me from the actions of big business</a:t>
            </a:r>
          </a:p>
          <a:p>
            <a:pPr lvl="0">
              <a:lnSpc>
                <a:spcPct val="120000"/>
              </a:lnSpc>
            </a:pPr>
            <a:r>
              <a:rPr lang="en-GB" sz="1200" dirty="0">
                <a:solidFill>
                  <a:srgbClr val="595959"/>
                </a:solidFill>
                <a:cs typeface="Helvetica Neue Light"/>
              </a:rPr>
              <a:t>- Protect me when I use the internet so that my personal information isn’t vulnerable to hackers</a:t>
            </a:r>
          </a:p>
          <a:p>
            <a:pPr lvl="0">
              <a:lnSpc>
                <a:spcPct val="120000"/>
              </a:lnSpc>
            </a:pPr>
            <a:r>
              <a:rPr lang="en-GB" sz="1200" dirty="0">
                <a:solidFill>
                  <a:srgbClr val="595959"/>
                </a:solidFill>
                <a:cs typeface="Helvetica Neue Light"/>
              </a:rPr>
              <a:t>- Make sure that my boss has strict Health and Safety rules in place so that I’m safe at work on a building site</a:t>
            </a:r>
          </a:p>
        </p:txBody>
      </p:sp>
      <p:sp>
        <p:nvSpPr>
          <p:cNvPr id="20" name="Rectangle 19"/>
          <p:cNvSpPr/>
          <p:nvPr/>
        </p:nvSpPr>
        <p:spPr>
          <a:xfrm>
            <a:off x="6374234" y="1557118"/>
            <a:ext cx="4975689" cy="1407180"/>
          </a:xfrm>
          <a:prstGeom prst="rect">
            <a:avLst/>
          </a:prstGeom>
        </p:spPr>
        <p:txBody>
          <a:bodyPr wrap="square">
            <a:spAutoFit/>
          </a:bodyPr>
          <a:lstStyle/>
          <a:p>
            <a:pPr lvl="0">
              <a:lnSpc>
                <a:spcPct val="120000"/>
              </a:lnSpc>
            </a:pPr>
            <a:r>
              <a:rPr lang="en-GB" sz="1200" b="1" dirty="0">
                <a:solidFill>
                  <a:prstClr val="black">
                    <a:lumMod val="65000"/>
                    <a:lumOff val="35000"/>
                  </a:prstClr>
                </a:solidFill>
                <a:cs typeface="Helvetica Neue Light"/>
              </a:rPr>
              <a:t>b) Regulations that protect me from things that I don’t know much / anything about (and don’t want to have to learn)</a:t>
            </a:r>
          </a:p>
          <a:p>
            <a:pPr marL="171450" indent="-171450">
              <a:lnSpc>
                <a:spcPct val="120000"/>
              </a:lnSpc>
              <a:buFontTx/>
              <a:buChar char="-"/>
            </a:pPr>
            <a:r>
              <a:rPr lang="en-GB" sz="1200" dirty="0">
                <a:solidFill>
                  <a:schemeClr val="tx1">
                    <a:lumMod val="65000"/>
                    <a:lumOff val="35000"/>
                  </a:schemeClr>
                </a:solidFill>
                <a:cs typeface="Helvetica Neue Light"/>
              </a:rPr>
              <a:t>Food hygiene standards ensure my family and I won’t be ill after eating out at a local restaurant </a:t>
            </a:r>
          </a:p>
          <a:p>
            <a:pPr marL="171450" indent="-171450">
              <a:lnSpc>
                <a:spcPct val="120000"/>
              </a:lnSpc>
              <a:buFontTx/>
              <a:buChar char="-"/>
            </a:pPr>
            <a:r>
              <a:rPr lang="en-GB" sz="1200" dirty="0">
                <a:solidFill>
                  <a:schemeClr val="tx1">
                    <a:lumMod val="65000"/>
                    <a:lumOff val="35000"/>
                  </a:schemeClr>
                </a:solidFill>
                <a:cs typeface="Helvetica Neue Light"/>
              </a:rPr>
              <a:t>Consumer rights that means I’m protected if I buy a faulty item and it’s not my fault </a:t>
            </a:r>
          </a:p>
        </p:txBody>
      </p:sp>
      <p:sp>
        <p:nvSpPr>
          <p:cNvPr id="21" name="Rectangle 20"/>
          <p:cNvSpPr/>
          <p:nvPr/>
        </p:nvSpPr>
        <p:spPr>
          <a:xfrm>
            <a:off x="738163" y="3054477"/>
            <a:ext cx="10612029" cy="750975"/>
          </a:xfrm>
          <a:prstGeom prst="rect">
            <a:avLst/>
          </a:prstGeom>
        </p:spPr>
        <p:txBody>
          <a:bodyPr wrap="square">
            <a:spAutoFit/>
          </a:bodyPr>
          <a:lstStyle/>
          <a:p>
            <a:pPr lvl="0">
              <a:lnSpc>
                <a:spcPct val="120000"/>
              </a:lnSpc>
            </a:pPr>
            <a:r>
              <a:rPr lang="en-GB" sz="1200" dirty="0">
                <a:solidFill>
                  <a:prstClr val="black">
                    <a:lumMod val="65000"/>
                    <a:lumOff val="35000"/>
                  </a:prstClr>
                </a:solidFill>
                <a:cs typeface="Helvetica Neue Light"/>
              </a:rPr>
              <a:t>At the heart of this is a question around the role of the state: what should the state protect people from and what are individuals personally responsible for? It is interesting, for example, that this audience see a very clear role in the state protecting them from things that affect the most basic </a:t>
            </a:r>
            <a:r>
              <a:rPr lang="en-GB" sz="1200" dirty="0" err="1">
                <a:solidFill>
                  <a:prstClr val="black">
                    <a:lumMod val="65000"/>
                    <a:lumOff val="35000"/>
                  </a:prstClr>
                </a:solidFill>
                <a:cs typeface="Helvetica Neue Light"/>
              </a:rPr>
              <a:t>Maslowian</a:t>
            </a:r>
            <a:r>
              <a:rPr lang="en-GB" sz="1200" dirty="0">
                <a:solidFill>
                  <a:prstClr val="black">
                    <a:lumMod val="65000"/>
                    <a:lumOff val="35000"/>
                  </a:prstClr>
                </a:solidFill>
                <a:cs typeface="Helvetica Neue Light"/>
              </a:rPr>
              <a:t> needs (e.g. food, water etc.) but have low expectations of the state protecting them from, for example, bad plastic surgery. </a:t>
            </a:r>
            <a:endParaRPr lang="en-GB" sz="1200" dirty="0">
              <a:solidFill>
                <a:srgbClr val="595959"/>
              </a:solidFill>
              <a:cs typeface="Helvetica Neue Light"/>
            </a:endParaRPr>
          </a:p>
        </p:txBody>
      </p:sp>
      <p:sp>
        <p:nvSpPr>
          <p:cNvPr id="22" name="Right Arrow 21"/>
          <p:cNvSpPr/>
          <p:nvPr/>
        </p:nvSpPr>
        <p:spPr>
          <a:xfrm flipH="1">
            <a:off x="5074757" y="4478998"/>
            <a:ext cx="371378" cy="1058356"/>
          </a:xfrm>
          <a:prstGeom prst="rightArrow">
            <a:avLst/>
          </a:prstGeom>
          <a:solidFill>
            <a:srgbClr val="BFBFB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23" name="Right Arrow 22"/>
          <p:cNvSpPr/>
          <p:nvPr/>
        </p:nvSpPr>
        <p:spPr>
          <a:xfrm>
            <a:off x="6425819" y="4478998"/>
            <a:ext cx="338244" cy="1058356"/>
          </a:xfrm>
          <a:prstGeom prst="rightArrow">
            <a:avLst/>
          </a:prstGeom>
          <a:solidFill>
            <a:srgbClr val="BFBFB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11687062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171224" y="2356556"/>
            <a:ext cx="184666" cy="369332"/>
          </a:xfrm>
          <a:prstGeom prst="rect">
            <a:avLst/>
          </a:prstGeom>
          <a:noFill/>
        </p:spPr>
        <p:txBody>
          <a:bodyPr wrap="none" rtlCol="0">
            <a:spAutoFit/>
          </a:bodyPr>
          <a:lstStyle/>
          <a:p>
            <a:endParaRPr lang="en-GB" dirty="0"/>
          </a:p>
        </p:txBody>
      </p:sp>
      <p:sp>
        <p:nvSpPr>
          <p:cNvPr id="2" name="TextBox 1"/>
          <p:cNvSpPr txBox="1"/>
          <p:nvPr/>
        </p:nvSpPr>
        <p:spPr>
          <a:xfrm>
            <a:off x="2129281" y="504196"/>
            <a:ext cx="184666" cy="369332"/>
          </a:xfrm>
          <a:prstGeom prst="rect">
            <a:avLst/>
          </a:prstGeom>
          <a:noFill/>
        </p:spPr>
        <p:txBody>
          <a:bodyPr wrap="none" rtlCol="0">
            <a:spAutoFit/>
          </a:bodyPr>
          <a:lstStyle/>
          <a:p>
            <a:endParaRPr lang="en-GB" dirty="0"/>
          </a:p>
        </p:txBody>
      </p:sp>
      <p:sp>
        <p:nvSpPr>
          <p:cNvPr id="12" name="Title Placeholder 1"/>
          <p:cNvSpPr txBox="1">
            <a:spLocks/>
          </p:cNvSpPr>
          <p:nvPr/>
        </p:nvSpPr>
        <p:spPr>
          <a:xfrm>
            <a:off x="764091" y="538127"/>
            <a:ext cx="7529840" cy="281590"/>
          </a:xfrm>
          <a:prstGeom prst="rect">
            <a:avLst/>
          </a:prstGeom>
        </p:spPr>
        <p:txBody>
          <a:bodyPr vert="horz" lIns="91440" tIns="45720" rIns="91440" bIns="45720" rtlCol="0" anchor="ctr">
            <a:noAutofit/>
          </a:bodyPr>
          <a:lstStyle>
            <a:lvl1pPr algn="l" defTabSz="457200" rtl="0" eaLnBrk="1" latinLnBrk="0" hangingPunct="1">
              <a:spcBef>
                <a:spcPct val="0"/>
              </a:spcBef>
              <a:buNone/>
              <a:defRPr sz="1400" b="0" i="0" kern="1200" baseline="0">
                <a:solidFill>
                  <a:schemeClr val="tx1"/>
                </a:solidFill>
                <a:latin typeface="Helvetica Neue Light"/>
                <a:ea typeface="+mj-ea"/>
                <a:cs typeface="Helvetica Neue Light"/>
              </a:defRPr>
            </a:lvl1pPr>
          </a:lstStyle>
          <a:p>
            <a:pPr>
              <a:lnSpc>
                <a:spcPct val="120000"/>
              </a:lnSpc>
            </a:pPr>
            <a:r>
              <a:rPr lang="en-GB" sz="1800" b="1" dirty="0">
                <a:solidFill>
                  <a:schemeClr val="bg1"/>
                </a:solidFill>
                <a:latin typeface="+mn-lt"/>
              </a:rPr>
              <a:t>a. “Protect Me” (cont.)</a:t>
            </a:r>
          </a:p>
        </p:txBody>
      </p:sp>
      <p:sp>
        <p:nvSpPr>
          <p:cNvPr id="4" name="Rectangle 3"/>
          <p:cNvSpPr/>
          <p:nvPr/>
        </p:nvSpPr>
        <p:spPr>
          <a:xfrm>
            <a:off x="823614" y="2971822"/>
            <a:ext cx="10585451" cy="343684"/>
          </a:xfrm>
          <a:prstGeom prst="rect">
            <a:avLst/>
          </a:prstGeom>
        </p:spPr>
        <p:txBody>
          <a:bodyPr wrap="square">
            <a:spAutoFit/>
          </a:bodyPr>
          <a:lstStyle/>
          <a:p>
            <a:pPr>
              <a:lnSpc>
                <a:spcPct val="120000"/>
              </a:lnSpc>
            </a:pPr>
            <a:r>
              <a:rPr lang="en-GB" sz="1400" dirty="0">
                <a:solidFill>
                  <a:srgbClr val="E2383F"/>
                </a:solidFill>
                <a:cs typeface="Helvetica Neue Light"/>
              </a:rPr>
              <a:t>What are the potential implications of this for making the case for regulation?</a:t>
            </a:r>
          </a:p>
        </p:txBody>
      </p:sp>
      <p:sp>
        <p:nvSpPr>
          <p:cNvPr id="7" name="Rectangle 6"/>
          <p:cNvSpPr/>
          <p:nvPr/>
        </p:nvSpPr>
        <p:spPr>
          <a:xfrm>
            <a:off x="1723548" y="3600552"/>
            <a:ext cx="2439131" cy="2283702"/>
          </a:xfrm>
          <a:prstGeom prst="rect">
            <a:avLst/>
          </a:prstGeom>
        </p:spPr>
        <p:txBody>
          <a:bodyPr wrap="square">
            <a:spAutoFit/>
          </a:bodyPr>
          <a:lstStyle/>
          <a:p>
            <a:pPr lvl="0">
              <a:lnSpc>
                <a:spcPct val="120000"/>
              </a:lnSpc>
            </a:pPr>
            <a:r>
              <a:rPr lang="en-GB" sz="1400" dirty="0">
                <a:solidFill>
                  <a:srgbClr val="E2383F"/>
                </a:solidFill>
                <a:cs typeface="Helvetica Neue Light"/>
              </a:rPr>
              <a:t>1. Highlight the ‘invisible’ regulations that protect people on an everyday basis</a:t>
            </a:r>
          </a:p>
          <a:p>
            <a:pPr lvl="0">
              <a:lnSpc>
                <a:spcPct val="120000"/>
              </a:lnSpc>
            </a:pPr>
            <a:endParaRPr lang="en-GB" sz="500" dirty="0">
              <a:solidFill>
                <a:srgbClr val="595959"/>
              </a:solidFill>
              <a:cs typeface="Helvetica Neue Light"/>
            </a:endParaRPr>
          </a:p>
          <a:p>
            <a:pPr lvl="0">
              <a:lnSpc>
                <a:spcPct val="120000"/>
              </a:lnSpc>
            </a:pPr>
            <a:r>
              <a:rPr lang="en-GB" sz="1200" dirty="0">
                <a:solidFill>
                  <a:srgbClr val="595959"/>
                </a:solidFill>
                <a:cs typeface="Helvetica Neue Light"/>
              </a:rPr>
              <a:t>Regulations that have been comprehensively designed by experts so that the general public don’t have to worry and, crucially, don’t have to change their personal behaviour. </a:t>
            </a:r>
          </a:p>
        </p:txBody>
      </p:sp>
      <p:sp>
        <p:nvSpPr>
          <p:cNvPr id="21" name="Rectangle 20"/>
          <p:cNvSpPr/>
          <p:nvPr/>
        </p:nvSpPr>
        <p:spPr>
          <a:xfrm>
            <a:off x="4996168" y="3616629"/>
            <a:ext cx="2298020" cy="2053511"/>
          </a:xfrm>
          <a:prstGeom prst="rect">
            <a:avLst/>
          </a:prstGeom>
        </p:spPr>
        <p:txBody>
          <a:bodyPr wrap="square">
            <a:spAutoFit/>
          </a:bodyPr>
          <a:lstStyle/>
          <a:p>
            <a:pPr lvl="0">
              <a:lnSpc>
                <a:spcPct val="120000"/>
              </a:lnSpc>
            </a:pPr>
            <a:r>
              <a:rPr lang="en-GB" sz="1400" dirty="0">
                <a:solidFill>
                  <a:srgbClr val="E2383F"/>
                </a:solidFill>
                <a:cs typeface="Helvetica Neue Light"/>
              </a:rPr>
              <a:t>2. Appeal to this audience’s patriotism and sense of pride in being British</a:t>
            </a:r>
          </a:p>
          <a:p>
            <a:pPr lvl="0">
              <a:lnSpc>
                <a:spcPct val="120000"/>
              </a:lnSpc>
            </a:pPr>
            <a:endParaRPr lang="en-GB" sz="500" dirty="0">
              <a:solidFill>
                <a:srgbClr val="595959"/>
              </a:solidFill>
              <a:cs typeface="Helvetica Neue Light"/>
            </a:endParaRPr>
          </a:p>
          <a:p>
            <a:pPr lvl="0">
              <a:lnSpc>
                <a:spcPct val="120000"/>
              </a:lnSpc>
            </a:pPr>
            <a:r>
              <a:rPr lang="en-GB" sz="1200" dirty="0">
                <a:solidFill>
                  <a:srgbClr val="595959"/>
                </a:solidFill>
                <a:cs typeface="Helvetica Neue Light"/>
              </a:rPr>
              <a:t>For example, show that UK has a good system of regulations that that protect people from harm. These have helped to create a decent, prosperous country.</a:t>
            </a:r>
          </a:p>
        </p:txBody>
      </p:sp>
      <p:sp>
        <p:nvSpPr>
          <p:cNvPr id="22" name="Rectangle 21"/>
          <p:cNvSpPr/>
          <p:nvPr/>
        </p:nvSpPr>
        <p:spPr>
          <a:xfrm>
            <a:off x="7946702" y="3616629"/>
            <a:ext cx="2441221" cy="2062103"/>
          </a:xfrm>
          <a:prstGeom prst="rect">
            <a:avLst/>
          </a:prstGeom>
        </p:spPr>
        <p:txBody>
          <a:bodyPr wrap="square">
            <a:spAutoFit/>
          </a:bodyPr>
          <a:lstStyle/>
          <a:p>
            <a:pPr lvl="0">
              <a:lnSpc>
                <a:spcPct val="120000"/>
              </a:lnSpc>
            </a:pPr>
            <a:r>
              <a:rPr lang="en-GB" sz="1400" dirty="0">
                <a:solidFill>
                  <a:srgbClr val="E2383F"/>
                </a:solidFill>
                <a:cs typeface="Helvetica Neue Light"/>
              </a:rPr>
              <a:t>3. Celebrate when regulation prevents ‘bad things’ from happening</a:t>
            </a:r>
          </a:p>
          <a:p>
            <a:pPr lvl="0">
              <a:lnSpc>
                <a:spcPct val="120000"/>
              </a:lnSpc>
            </a:pPr>
            <a:endParaRPr lang="en-GB" sz="500" dirty="0">
              <a:solidFill>
                <a:srgbClr val="595959"/>
              </a:solidFill>
              <a:cs typeface="Helvetica Neue Light"/>
            </a:endParaRPr>
          </a:p>
          <a:p>
            <a:pPr lvl="0">
              <a:lnSpc>
                <a:spcPct val="120000"/>
              </a:lnSpc>
            </a:pPr>
            <a:r>
              <a:rPr lang="en-GB" sz="1200" dirty="0">
                <a:solidFill>
                  <a:srgbClr val="595959"/>
                </a:solidFill>
                <a:cs typeface="Helvetica Neue Light"/>
              </a:rPr>
              <a:t>For example, food hygiene standards mean that on average X break outs of E.coli are prevented a year, which stops Y amount of people from getting ill.</a:t>
            </a:r>
          </a:p>
        </p:txBody>
      </p:sp>
      <p:sp>
        <p:nvSpPr>
          <p:cNvPr id="24" name="Rectangle 23"/>
          <p:cNvSpPr/>
          <p:nvPr/>
        </p:nvSpPr>
        <p:spPr>
          <a:xfrm>
            <a:off x="824097" y="1435303"/>
            <a:ext cx="10778798" cy="333617"/>
          </a:xfrm>
          <a:prstGeom prst="rect">
            <a:avLst/>
          </a:prstGeom>
        </p:spPr>
        <p:txBody>
          <a:bodyPr wrap="square">
            <a:spAutoFit/>
          </a:bodyPr>
          <a:lstStyle/>
          <a:p>
            <a:pPr>
              <a:lnSpc>
                <a:spcPct val="120000"/>
              </a:lnSpc>
            </a:pPr>
            <a:r>
              <a:rPr lang="en-GB" sz="1400" dirty="0">
                <a:solidFill>
                  <a:srgbClr val="E2383F"/>
                </a:solidFill>
                <a:cs typeface="Helvetica Neue Light"/>
              </a:rPr>
              <a:t>How compelling is this ‘Upshot’ when making the case for regulation? </a:t>
            </a:r>
            <a:endParaRPr lang="en-GB" sz="1600" dirty="0">
              <a:solidFill>
                <a:srgbClr val="E2383F"/>
              </a:solidFill>
              <a:cs typeface="Helvetica Neue Light"/>
            </a:endParaRPr>
          </a:p>
        </p:txBody>
      </p:sp>
      <p:sp>
        <p:nvSpPr>
          <p:cNvPr id="25" name="Rectangle 24"/>
          <p:cNvSpPr/>
          <p:nvPr/>
        </p:nvSpPr>
        <p:spPr>
          <a:xfrm>
            <a:off x="2473007" y="1818078"/>
            <a:ext cx="8974666" cy="972574"/>
          </a:xfrm>
          <a:prstGeom prst="rect">
            <a:avLst/>
          </a:prstGeom>
        </p:spPr>
        <p:txBody>
          <a:bodyPr wrap="square">
            <a:spAutoFit/>
          </a:bodyPr>
          <a:lstStyle/>
          <a:p>
            <a:pPr marL="285750" indent="-285750">
              <a:lnSpc>
                <a:spcPct val="120000"/>
              </a:lnSpc>
              <a:buFontTx/>
              <a:buChar char="-"/>
            </a:pPr>
            <a:r>
              <a:rPr lang="en-GB" sz="1200" dirty="0">
                <a:solidFill>
                  <a:schemeClr val="tx1">
                    <a:lumMod val="65000"/>
                    <a:lumOff val="35000"/>
                  </a:schemeClr>
                </a:solidFill>
                <a:cs typeface="Helvetica Neue Light"/>
              </a:rPr>
              <a:t>The idea that regulations “protect me” is very real, very relevant and makes regulations seem useful. </a:t>
            </a:r>
          </a:p>
          <a:p>
            <a:pPr marL="285750" indent="-285750">
              <a:lnSpc>
                <a:spcPct val="120000"/>
              </a:lnSpc>
              <a:buFontTx/>
              <a:buChar char="-"/>
            </a:pPr>
            <a:r>
              <a:rPr lang="en-GB" sz="1200" dirty="0">
                <a:solidFill>
                  <a:schemeClr val="tx1">
                    <a:lumMod val="65000"/>
                    <a:lumOff val="35000"/>
                  </a:schemeClr>
                </a:solidFill>
                <a:cs typeface="Helvetica Neue Light"/>
              </a:rPr>
              <a:t>This audience are much more likely to talk about the positive emotional end benefits of comfort and safety than they are to talk about feeling coddled, stifled or the ‘Nanny State’</a:t>
            </a:r>
          </a:p>
          <a:p>
            <a:pPr marL="285750" indent="-285750">
              <a:lnSpc>
                <a:spcPct val="120000"/>
              </a:lnSpc>
              <a:buFontTx/>
              <a:buChar char="-"/>
            </a:pPr>
            <a:r>
              <a:rPr lang="en-GB" sz="1200" dirty="0">
                <a:solidFill>
                  <a:schemeClr val="tx1">
                    <a:lumMod val="65000"/>
                    <a:lumOff val="35000"/>
                  </a:schemeClr>
                </a:solidFill>
                <a:cs typeface="Helvetica Neue Light"/>
              </a:rPr>
              <a:t>BUT it’s not a hugely emotive argument for regulation </a:t>
            </a:r>
            <a:r>
              <a:rPr lang="mr-IN" sz="1200" dirty="0">
                <a:solidFill>
                  <a:schemeClr val="tx1">
                    <a:lumMod val="65000"/>
                    <a:lumOff val="35000"/>
                  </a:schemeClr>
                </a:solidFill>
                <a:cs typeface="Helvetica Neue Light"/>
              </a:rPr>
              <a:t>–</a:t>
            </a:r>
            <a:r>
              <a:rPr lang="en-GB" sz="1200" dirty="0">
                <a:solidFill>
                  <a:schemeClr val="tx1">
                    <a:lumMod val="65000"/>
                    <a:lumOff val="35000"/>
                  </a:schemeClr>
                </a:solidFill>
                <a:cs typeface="Helvetica Neue Light"/>
              </a:rPr>
              <a:t> and can be seen as a little dull</a:t>
            </a:r>
            <a:r>
              <a:rPr lang="mr-IN" sz="1200" dirty="0">
                <a:solidFill>
                  <a:schemeClr val="tx1">
                    <a:lumMod val="65000"/>
                    <a:lumOff val="35000"/>
                  </a:schemeClr>
                </a:solidFill>
                <a:cs typeface="Helvetica Neue Light"/>
              </a:rPr>
              <a:t>…</a:t>
            </a:r>
            <a:endParaRPr lang="en-GB" sz="1200" dirty="0">
              <a:solidFill>
                <a:schemeClr val="tx1">
                  <a:lumMod val="65000"/>
                  <a:lumOff val="35000"/>
                </a:schemeClr>
              </a:solidFill>
              <a:cs typeface="Helvetica Neue Light"/>
            </a:endParaRPr>
          </a:p>
        </p:txBody>
      </p:sp>
      <p:grpSp>
        <p:nvGrpSpPr>
          <p:cNvPr id="26" name="Group 25"/>
          <p:cNvGrpSpPr/>
          <p:nvPr/>
        </p:nvGrpSpPr>
        <p:grpSpPr>
          <a:xfrm>
            <a:off x="877765" y="1905303"/>
            <a:ext cx="1425633" cy="326368"/>
            <a:chOff x="831870" y="5319888"/>
            <a:chExt cx="1425633" cy="326368"/>
          </a:xfrm>
        </p:grpSpPr>
        <p:sp>
          <p:nvSpPr>
            <p:cNvPr id="27" name="5-Point Star 26"/>
            <p:cNvSpPr/>
            <p:nvPr/>
          </p:nvSpPr>
          <p:spPr>
            <a:xfrm>
              <a:off x="834647" y="5319888"/>
              <a:ext cx="281002" cy="255814"/>
            </a:xfrm>
            <a:prstGeom prst="star5">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28" name="5-Point Star 27"/>
            <p:cNvSpPr/>
            <p:nvPr/>
          </p:nvSpPr>
          <p:spPr>
            <a:xfrm>
              <a:off x="1115649" y="5319888"/>
              <a:ext cx="281002" cy="255814"/>
            </a:xfrm>
            <a:prstGeom prst="star5">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29" name="5-Point Star 28"/>
            <p:cNvSpPr/>
            <p:nvPr/>
          </p:nvSpPr>
          <p:spPr>
            <a:xfrm>
              <a:off x="1396651" y="5319888"/>
              <a:ext cx="281002" cy="255814"/>
            </a:xfrm>
            <a:prstGeom prst="star5">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30" name="5-Point Star 29"/>
            <p:cNvSpPr/>
            <p:nvPr/>
          </p:nvSpPr>
          <p:spPr>
            <a:xfrm>
              <a:off x="1677653" y="5319888"/>
              <a:ext cx="281002" cy="255814"/>
            </a:xfrm>
            <a:prstGeom prst="star5">
              <a:avLst/>
            </a:prstGeom>
            <a:solidFill>
              <a:schemeClr val="tx1">
                <a:lumMod val="65000"/>
                <a:lumOff val="35000"/>
                <a:alpha val="68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31" name="5-Point Star 30"/>
            <p:cNvSpPr/>
            <p:nvPr/>
          </p:nvSpPr>
          <p:spPr>
            <a:xfrm>
              <a:off x="1963989" y="5319888"/>
              <a:ext cx="281002" cy="255814"/>
            </a:xfrm>
            <a:prstGeom prst="star5">
              <a:avLst/>
            </a:prstGeom>
            <a:solidFill>
              <a:schemeClr val="tx1">
                <a:lumMod val="65000"/>
                <a:lumOff val="35000"/>
                <a:alpha val="68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cxnSp>
          <p:nvCxnSpPr>
            <p:cNvPr id="32" name="Straight Connector 31"/>
            <p:cNvCxnSpPr/>
            <p:nvPr/>
          </p:nvCxnSpPr>
          <p:spPr>
            <a:xfrm>
              <a:off x="831870" y="5646256"/>
              <a:ext cx="1425633" cy="0"/>
            </a:xfrm>
            <a:prstGeom prst="line">
              <a:avLst/>
            </a:prstGeom>
            <a:ln w="3175" cmpd="sng">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grpSp>
      <p:cxnSp>
        <p:nvCxnSpPr>
          <p:cNvPr id="34" name="Straight Connector 33">
            <a:extLst>
              <a:ext uri="{FF2B5EF4-FFF2-40B4-BE49-F238E27FC236}">
                <a16:creationId xmlns:a16="http://schemas.microsoft.com/office/drawing/2014/main" id="{1C69D885-3733-4B06-98D7-3F34647E8390}"/>
              </a:ext>
            </a:extLst>
          </p:cNvPr>
          <p:cNvCxnSpPr/>
          <p:nvPr/>
        </p:nvCxnSpPr>
        <p:spPr>
          <a:xfrm>
            <a:off x="766394" y="6051141"/>
            <a:ext cx="10260000" cy="0"/>
          </a:xfrm>
          <a:prstGeom prst="line">
            <a:avLst/>
          </a:prstGeom>
          <a:ln w="15875">
            <a:solidFill>
              <a:srgbClr val="E2383F"/>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3CE07BA0-CE74-461D-B302-45FABE5D9AD6}"/>
              </a:ext>
            </a:extLst>
          </p:cNvPr>
          <p:cNvCxnSpPr/>
          <p:nvPr/>
        </p:nvCxnSpPr>
        <p:spPr>
          <a:xfrm>
            <a:off x="836005" y="1317216"/>
            <a:ext cx="10260000" cy="0"/>
          </a:xfrm>
          <a:prstGeom prst="line">
            <a:avLst/>
          </a:prstGeom>
          <a:ln w="15875">
            <a:solidFill>
              <a:srgbClr val="E2383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020299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171224" y="2356556"/>
            <a:ext cx="184666" cy="369332"/>
          </a:xfrm>
          <a:prstGeom prst="rect">
            <a:avLst/>
          </a:prstGeom>
          <a:noFill/>
        </p:spPr>
        <p:txBody>
          <a:bodyPr wrap="none" rtlCol="0">
            <a:spAutoFit/>
          </a:bodyPr>
          <a:lstStyle/>
          <a:p>
            <a:endParaRPr lang="en-GB" dirty="0"/>
          </a:p>
        </p:txBody>
      </p:sp>
      <p:sp>
        <p:nvSpPr>
          <p:cNvPr id="10" name="TextBox 9"/>
          <p:cNvSpPr txBox="1"/>
          <p:nvPr/>
        </p:nvSpPr>
        <p:spPr>
          <a:xfrm>
            <a:off x="1851268" y="2356556"/>
            <a:ext cx="9471605" cy="1754327"/>
          </a:xfrm>
          <a:prstGeom prst="rect">
            <a:avLst/>
          </a:prstGeom>
          <a:noFill/>
        </p:spPr>
        <p:txBody>
          <a:bodyPr wrap="square" rtlCol="0">
            <a:spAutoFit/>
          </a:bodyPr>
          <a:lstStyle/>
          <a:p>
            <a:pPr algn="ctr"/>
            <a:r>
              <a:rPr lang="en-GB" sz="5400" dirty="0">
                <a:solidFill>
                  <a:schemeClr val="tx1">
                    <a:lumMod val="65000"/>
                    <a:lumOff val="35000"/>
                  </a:schemeClr>
                </a:solidFill>
                <a:cs typeface="Helvetica Neue Light"/>
              </a:rPr>
              <a:t>b. “Stop other people doing something (I don’t like)”</a:t>
            </a:r>
          </a:p>
        </p:txBody>
      </p:sp>
    </p:spTree>
    <p:extLst>
      <p:ext uri="{BB962C8B-B14F-4D97-AF65-F5344CB8AC3E}">
        <p14:creationId xmlns:p14="http://schemas.microsoft.com/office/powerpoint/2010/main" val="10063203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171224" y="2356556"/>
            <a:ext cx="184666" cy="369332"/>
          </a:xfrm>
          <a:prstGeom prst="rect">
            <a:avLst/>
          </a:prstGeom>
          <a:noFill/>
        </p:spPr>
        <p:txBody>
          <a:bodyPr wrap="none" rtlCol="0">
            <a:spAutoFit/>
          </a:bodyPr>
          <a:lstStyle/>
          <a:p>
            <a:endParaRPr lang="en-GB" dirty="0"/>
          </a:p>
        </p:txBody>
      </p:sp>
      <p:sp>
        <p:nvSpPr>
          <p:cNvPr id="2" name="TextBox 1"/>
          <p:cNvSpPr txBox="1"/>
          <p:nvPr/>
        </p:nvSpPr>
        <p:spPr>
          <a:xfrm>
            <a:off x="2129281" y="504196"/>
            <a:ext cx="184666" cy="369332"/>
          </a:xfrm>
          <a:prstGeom prst="rect">
            <a:avLst/>
          </a:prstGeom>
          <a:noFill/>
        </p:spPr>
        <p:txBody>
          <a:bodyPr wrap="none" rtlCol="0">
            <a:spAutoFit/>
          </a:bodyPr>
          <a:lstStyle/>
          <a:p>
            <a:endParaRPr lang="en-GB" dirty="0"/>
          </a:p>
        </p:txBody>
      </p:sp>
      <p:sp>
        <p:nvSpPr>
          <p:cNvPr id="13" name="Title Placeholder 1"/>
          <p:cNvSpPr txBox="1">
            <a:spLocks/>
          </p:cNvSpPr>
          <p:nvPr/>
        </p:nvSpPr>
        <p:spPr>
          <a:xfrm>
            <a:off x="764091" y="538126"/>
            <a:ext cx="9676856" cy="335401"/>
          </a:xfrm>
          <a:prstGeom prst="rect">
            <a:avLst/>
          </a:prstGeom>
        </p:spPr>
        <p:txBody>
          <a:bodyPr vert="horz" lIns="91440" tIns="45720" rIns="91440" bIns="45720" rtlCol="0" anchor="ctr">
            <a:noAutofit/>
          </a:bodyPr>
          <a:lstStyle>
            <a:lvl1pPr algn="l" defTabSz="457200" rtl="0" eaLnBrk="1" latinLnBrk="0" hangingPunct="1">
              <a:spcBef>
                <a:spcPct val="0"/>
              </a:spcBef>
              <a:buNone/>
              <a:defRPr sz="1400" b="0" i="0" kern="1200" baseline="0">
                <a:solidFill>
                  <a:schemeClr val="tx1"/>
                </a:solidFill>
                <a:latin typeface="Helvetica Neue Light"/>
                <a:ea typeface="+mj-ea"/>
                <a:cs typeface="Helvetica Neue Light"/>
              </a:defRPr>
            </a:lvl1pPr>
          </a:lstStyle>
          <a:p>
            <a:pPr>
              <a:lnSpc>
                <a:spcPct val="120000"/>
              </a:lnSpc>
            </a:pPr>
            <a:r>
              <a:rPr lang="en-GB" sz="1800" b="1" dirty="0">
                <a:solidFill>
                  <a:schemeClr val="bg1"/>
                </a:solidFill>
                <a:latin typeface="+mn-lt"/>
              </a:rPr>
              <a:t>b. “Stop other people doing something (I don’t like): Our cohort are ‘most likely to say’</a:t>
            </a:r>
            <a:r>
              <a:rPr lang="mr-IN" sz="1800" b="1" dirty="0">
                <a:solidFill>
                  <a:schemeClr val="bg1"/>
                </a:solidFill>
                <a:latin typeface="+mn-lt"/>
              </a:rPr>
              <a:t>…</a:t>
            </a:r>
            <a:endParaRPr lang="en-GB" sz="1800" b="1" dirty="0">
              <a:solidFill>
                <a:schemeClr val="bg1"/>
              </a:solidFill>
              <a:latin typeface="+mn-lt"/>
            </a:endParaRPr>
          </a:p>
        </p:txBody>
      </p:sp>
      <p:sp>
        <p:nvSpPr>
          <p:cNvPr id="18" name="Rectangle 17"/>
          <p:cNvSpPr/>
          <p:nvPr/>
        </p:nvSpPr>
        <p:spPr>
          <a:xfrm>
            <a:off x="1714974" y="1924377"/>
            <a:ext cx="8610512" cy="666849"/>
          </a:xfrm>
          <a:prstGeom prst="rect">
            <a:avLst/>
          </a:prstGeom>
        </p:spPr>
        <p:txBody>
          <a:bodyPr wrap="square">
            <a:spAutoFit/>
          </a:bodyPr>
          <a:lstStyle/>
          <a:p>
            <a:pPr lvl="0" algn="ctr">
              <a:lnSpc>
                <a:spcPct val="120000"/>
              </a:lnSpc>
            </a:pPr>
            <a:r>
              <a:rPr lang="en-GB" sz="3200" dirty="0">
                <a:solidFill>
                  <a:srgbClr val="56758B"/>
                </a:solidFill>
                <a:cs typeface="Helvetica Neue Light"/>
              </a:rPr>
              <a:t>‘Stop other people doing something I don’t like’ </a:t>
            </a:r>
          </a:p>
        </p:txBody>
      </p:sp>
      <p:sp>
        <p:nvSpPr>
          <p:cNvPr id="11" name="TextBox 10"/>
          <p:cNvSpPr txBox="1"/>
          <p:nvPr/>
        </p:nvSpPr>
        <p:spPr>
          <a:xfrm>
            <a:off x="1714974" y="2652835"/>
            <a:ext cx="8610512" cy="2296013"/>
          </a:xfrm>
          <a:prstGeom prst="rect">
            <a:avLst/>
          </a:prstGeom>
          <a:noFill/>
        </p:spPr>
        <p:txBody>
          <a:bodyPr wrap="square" rtlCol="0">
            <a:spAutoFit/>
          </a:bodyPr>
          <a:lstStyle/>
          <a:p>
            <a:pPr algn="ctr">
              <a:lnSpc>
                <a:spcPct val="120000"/>
              </a:lnSpc>
            </a:pPr>
            <a:r>
              <a:rPr lang="en-GB" sz="2400" dirty="0">
                <a:solidFill>
                  <a:schemeClr val="tx1">
                    <a:lumMod val="65000"/>
                    <a:lumOff val="35000"/>
                  </a:schemeClr>
                </a:solidFill>
                <a:cs typeface="Helvetica Neue Light"/>
              </a:rPr>
              <a:t>‘I always make sure that my family and I adhere to very high standards and do ‘the right thing’. Unfortunately, you can’t trust everyone else to do the same and so I think it’s important to have rigid controls in place to keep others in check. Otherwise I may fall victim to their bad behaviour</a:t>
            </a:r>
            <a:r>
              <a:rPr lang="mr-IN" sz="2400" dirty="0">
                <a:solidFill>
                  <a:schemeClr val="tx1">
                    <a:lumMod val="65000"/>
                    <a:lumOff val="35000"/>
                  </a:schemeClr>
                </a:solidFill>
                <a:cs typeface="Helvetica Neue Light"/>
              </a:rPr>
              <a:t>…</a:t>
            </a:r>
            <a:r>
              <a:rPr lang="en-GB" sz="2400" dirty="0">
                <a:solidFill>
                  <a:schemeClr val="tx1">
                    <a:lumMod val="65000"/>
                    <a:lumOff val="35000"/>
                  </a:schemeClr>
                </a:solidFill>
                <a:cs typeface="Helvetica Neue Light"/>
              </a:rPr>
              <a:t>’</a:t>
            </a:r>
          </a:p>
        </p:txBody>
      </p:sp>
      <p:pic>
        <p:nvPicPr>
          <p:cNvPr id="10" name="Picture 9" descr="Screen Shot 2018-06-11 at 16.56.46.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73615" y="1518311"/>
            <a:ext cx="440489" cy="483994"/>
          </a:xfrm>
          <a:prstGeom prst="rect">
            <a:avLst/>
          </a:prstGeom>
        </p:spPr>
      </p:pic>
    </p:spTree>
    <p:extLst>
      <p:ext uri="{BB962C8B-B14F-4D97-AF65-F5344CB8AC3E}">
        <p14:creationId xmlns:p14="http://schemas.microsoft.com/office/powerpoint/2010/main" val="18071063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171224" y="2356556"/>
            <a:ext cx="184666" cy="369332"/>
          </a:xfrm>
          <a:prstGeom prst="rect">
            <a:avLst/>
          </a:prstGeom>
          <a:noFill/>
        </p:spPr>
        <p:txBody>
          <a:bodyPr wrap="none" rtlCol="0">
            <a:spAutoFit/>
          </a:bodyPr>
          <a:lstStyle/>
          <a:p>
            <a:endParaRPr lang="en-GB" dirty="0"/>
          </a:p>
        </p:txBody>
      </p:sp>
      <p:sp>
        <p:nvSpPr>
          <p:cNvPr id="2" name="TextBox 1"/>
          <p:cNvSpPr txBox="1"/>
          <p:nvPr/>
        </p:nvSpPr>
        <p:spPr>
          <a:xfrm>
            <a:off x="2129281" y="504196"/>
            <a:ext cx="184666" cy="369332"/>
          </a:xfrm>
          <a:prstGeom prst="rect">
            <a:avLst/>
          </a:prstGeom>
          <a:noFill/>
        </p:spPr>
        <p:txBody>
          <a:bodyPr wrap="none" rtlCol="0">
            <a:spAutoFit/>
          </a:bodyPr>
          <a:lstStyle/>
          <a:p>
            <a:endParaRPr lang="en-GB" dirty="0"/>
          </a:p>
        </p:txBody>
      </p:sp>
      <p:sp>
        <p:nvSpPr>
          <p:cNvPr id="7" name="Title Placeholder 1"/>
          <p:cNvSpPr txBox="1">
            <a:spLocks/>
          </p:cNvSpPr>
          <p:nvPr/>
        </p:nvSpPr>
        <p:spPr>
          <a:xfrm>
            <a:off x="764091" y="538127"/>
            <a:ext cx="7529840" cy="281590"/>
          </a:xfrm>
          <a:prstGeom prst="rect">
            <a:avLst/>
          </a:prstGeom>
        </p:spPr>
        <p:txBody>
          <a:bodyPr vert="horz" lIns="91440" tIns="45720" rIns="91440" bIns="45720" rtlCol="0" anchor="ctr">
            <a:noAutofit/>
          </a:bodyPr>
          <a:lstStyle>
            <a:lvl1pPr algn="l" defTabSz="457200" rtl="0" eaLnBrk="1" latinLnBrk="0" hangingPunct="1">
              <a:spcBef>
                <a:spcPct val="0"/>
              </a:spcBef>
              <a:buNone/>
              <a:defRPr sz="1400" b="0" i="0" kern="1200" baseline="0">
                <a:solidFill>
                  <a:schemeClr val="tx1"/>
                </a:solidFill>
                <a:latin typeface="Helvetica Neue Light"/>
                <a:ea typeface="+mj-ea"/>
                <a:cs typeface="Helvetica Neue Light"/>
              </a:defRPr>
            </a:lvl1pPr>
          </a:lstStyle>
          <a:p>
            <a:pPr>
              <a:lnSpc>
                <a:spcPct val="120000"/>
              </a:lnSpc>
            </a:pPr>
            <a:r>
              <a:rPr lang="en-GB" sz="1800" b="1" dirty="0">
                <a:solidFill>
                  <a:schemeClr val="bg1"/>
                </a:solidFill>
                <a:latin typeface="+mn-lt"/>
              </a:rPr>
              <a:t>b. Stop other people doing something (I don’t like)</a:t>
            </a:r>
          </a:p>
        </p:txBody>
      </p:sp>
      <p:sp>
        <p:nvSpPr>
          <p:cNvPr id="43" name="Rectangle 42"/>
          <p:cNvSpPr/>
          <p:nvPr/>
        </p:nvSpPr>
        <p:spPr>
          <a:xfrm>
            <a:off x="909883" y="1237851"/>
            <a:ext cx="10637687" cy="779316"/>
          </a:xfrm>
          <a:prstGeom prst="rect">
            <a:avLst/>
          </a:prstGeom>
        </p:spPr>
        <p:txBody>
          <a:bodyPr wrap="square">
            <a:spAutoFit/>
          </a:bodyPr>
          <a:lstStyle/>
          <a:p>
            <a:pPr lvl="0">
              <a:lnSpc>
                <a:spcPct val="120000"/>
              </a:lnSpc>
            </a:pPr>
            <a:r>
              <a:rPr lang="en-GB" sz="1400" dirty="0">
                <a:solidFill>
                  <a:srgbClr val="56758B"/>
                </a:solidFill>
                <a:cs typeface="Helvetica Neue Light"/>
              </a:rPr>
              <a:t>Our audience are broadly very supportive of rules particularly when they are needed to stop others behaving in ways they don</a:t>
            </a:r>
            <a:r>
              <a:rPr lang="mr-IN" sz="1400" dirty="0">
                <a:solidFill>
                  <a:srgbClr val="56758B"/>
                </a:solidFill>
                <a:cs typeface="Helvetica Neue Light"/>
              </a:rPr>
              <a:t>’</a:t>
            </a:r>
            <a:r>
              <a:rPr lang="en-GB" sz="1400" dirty="0">
                <a:solidFill>
                  <a:srgbClr val="56758B"/>
                </a:solidFill>
                <a:cs typeface="Helvetica Neue Light"/>
              </a:rPr>
              <a:t>t approve of</a:t>
            </a:r>
          </a:p>
          <a:p>
            <a:pPr lvl="0">
              <a:lnSpc>
                <a:spcPct val="120000"/>
              </a:lnSpc>
            </a:pPr>
            <a:endParaRPr lang="en-GB" sz="1200" dirty="0">
              <a:solidFill>
                <a:schemeClr val="tx1">
                  <a:lumMod val="65000"/>
                  <a:lumOff val="35000"/>
                </a:schemeClr>
              </a:solidFill>
              <a:cs typeface="Helvetica Neue Light"/>
            </a:endParaRPr>
          </a:p>
          <a:p>
            <a:pPr lvl="0">
              <a:lnSpc>
                <a:spcPct val="120000"/>
              </a:lnSpc>
            </a:pPr>
            <a:r>
              <a:rPr lang="en-GB" sz="1200" dirty="0">
                <a:solidFill>
                  <a:schemeClr val="tx1">
                    <a:lumMod val="65000"/>
                    <a:lumOff val="35000"/>
                  </a:schemeClr>
                </a:solidFill>
                <a:cs typeface="Helvetica Neue Light"/>
              </a:rPr>
              <a:t>Common examples are:</a:t>
            </a:r>
            <a:endParaRPr lang="en-GB" sz="1200" dirty="0">
              <a:solidFill>
                <a:srgbClr val="595959"/>
              </a:solidFill>
              <a:cs typeface="Helvetica Neue Light"/>
            </a:endParaRPr>
          </a:p>
        </p:txBody>
      </p:sp>
      <p:sp>
        <p:nvSpPr>
          <p:cNvPr id="9" name="Rectangle 8"/>
          <p:cNvSpPr/>
          <p:nvPr/>
        </p:nvSpPr>
        <p:spPr>
          <a:xfrm>
            <a:off x="738433" y="2099333"/>
            <a:ext cx="1845837" cy="307777"/>
          </a:xfrm>
          <a:prstGeom prst="rect">
            <a:avLst/>
          </a:prstGeom>
        </p:spPr>
        <p:txBody>
          <a:bodyPr wrap="square">
            <a:spAutoFit/>
          </a:bodyPr>
          <a:lstStyle/>
          <a:p>
            <a:pPr lvl="0">
              <a:lnSpc>
                <a:spcPct val="120000"/>
              </a:lnSpc>
            </a:pPr>
            <a:r>
              <a:rPr lang="en-GB" sz="1200" dirty="0">
                <a:solidFill>
                  <a:srgbClr val="595959"/>
                </a:solidFill>
                <a:cs typeface="Helvetica Neue Light"/>
              </a:rPr>
              <a:t>a) Fly tipping</a:t>
            </a:r>
          </a:p>
        </p:txBody>
      </p:sp>
      <p:sp>
        <p:nvSpPr>
          <p:cNvPr id="10" name="Rectangle 9"/>
          <p:cNvSpPr/>
          <p:nvPr/>
        </p:nvSpPr>
        <p:spPr>
          <a:xfrm>
            <a:off x="2313947" y="2099333"/>
            <a:ext cx="3048000" cy="520784"/>
          </a:xfrm>
          <a:prstGeom prst="rect">
            <a:avLst/>
          </a:prstGeom>
        </p:spPr>
        <p:txBody>
          <a:bodyPr>
            <a:spAutoFit/>
          </a:bodyPr>
          <a:lstStyle/>
          <a:p>
            <a:pPr lvl="0">
              <a:lnSpc>
                <a:spcPct val="120000"/>
              </a:lnSpc>
            </a:pPr>
            <a:r>
              <a:rPr lang="en-GB" sz="1200" dirty="0">
                <a:solidFill>
                  <a:prstClr val="black">
                    <a:lumMod val="65000"/>
                    <a:lumOff val="35000"/>
                  </a:prstClr>
                </a:solidFill>
                <a:cs typeface="Helvetica Neue Light"/>
              </a:rPr>
              <a:t>b) People using more than their ‘fair share’ of common resources</a:t>
            </a:r>
          </a:p>
        </p:txBody>
      </p:sp>
      <p:sp>
        <p:nvSpPr>
          <p:cNvPr id="14" name="Rectangle 13"/>
          <p:cNvSpPr/>
          <p:nvPr/>
        </p:nvSpPr>
        <p:spPr>
          <a:xfrm>
            <a:off x="5630155" y="2099333"/>
            <a:ext cx="3048001" cy="529376"/>
          </a:xfrm>
          <a:prstGeom prst="rect">
            <a:avLst/>
          </a:prstGeom>
        </p:spPr>
        <p:txBody>
          <a:bodyPr>
            <a:spAutoFit/>
          </a:bodyPr>
          <a:lstStyle/>
          <a:p>
            <a:pPr lvl="0" defTabSz="457200">
              <a:lnSpc>
                <a:spcPct val="120000"/>
              </a:lnSpc>
            </a:pPr>
            <a:r>
              <a:rPr lang="en-GB" sz="1200" dirty="0">
                <a:solidFill>
                  <a:prstClr val="black">
                    <a:lumMod val="65000"/>
                    <a:lumOff val="35000"/>
                  </a:prstClr>
                </a:solidFill>
                <a:cs typeface="Helvetica Neue Light"/>
              </a:rPr>
              <a:t>c) ‘Cowboy’ builders stealing business from ‘honest hard working’ professionals </a:t>
            </a:r>
          </a:p>
        </p:txBody>
      </p:sp>
      <p:sp>
        <p:nvSpPr>
          <p:cNvPr id="15" name="Rectangle 14"/>
          <p:cNvSpPr/>
          <p:nvPr/>
        </p:nvSpPr>
        <p:spPr>
          <a:xfrm>
            <a:off x="8678156" y="2099333"/>
            <a:ext cx="2740029" cy="529376"/>
          </a:xfrm>
          <a:prstGeom prst="rect">
            <a:avLst/>
          </a:prstGeom>
        </p:spPr>
        <p:txBody>
          <a:bodyPr wrap="square">
            <a:spAutoFit/>
          </a:bodyPr>
          <a:lstStyle/>
          <a:p>
            <a:pPr lvl="0" defTabSz="457200">
              <a:lnSpc>
                <a:spcPct val="120000"/>
              </a:lnSpc>
            </a:pPr>
            <a:r>
              <a:rPr lang="en-GB" sz="1200" dirty="0">
                <a:solidFill>
                  <a:prstClr val="black">
                    <a:lumMod val="65000"/>
                    <a:lumOff val="35000"/>
                  </a:prstClr>
                </a:solidFill>
                <a:cs typeface="Helvetica Neue Light"/>
              </a:rPr>
              <a:t>d) The amount of rubbish that can be left at the dump</a:t>
            </a:r>
          </a:p>
        </p:txBody>
      </p:sp>
      <p:graphicFrame>
        <p:nvGraphicFramePr>
          <p:cNvPr id="3" name="Table 2"/>
          <p:cNvGraphicFramePr>
            <a:graphicFrameLocks noGrp="1"/>
          </p:cNvGraphicFramePr>
          <p:nvPr>
            <p:extLst>
              <p:ext uri="{D42A27DB-BD31-4B8C-83A1-F6EECF244321}">
                <p14:modId xmlns:p14="http://schemas.microsoft.com/office/powerpoint/2010/main" val="1745094393"/>
              </p:ext>
            </p:extLst>
          </p:nvPr>
        </p:nvGraphicFramePr>
        <p:xfrm>
          <a:off x="738433" y="3472560"/>
          <a:ext cx="10292028" cy="2505456"/>
        </p:xfrm>
        <a:graphic>
          <a:graphicData uri="http://schemas.openxmlformats.org/drawingml/2006/table">
            <a:tbl>
              <a:tblPr firstRow="1" bandRow="1">
                <a:tableStyleId>{5C22544A-7EE6-4342-B048-85BDC9FD1C3A}</a:tableStyleId>
              </a:tblPr>
              <a:tblGrid>
                <a:gridCol w="4192373">
                  <a:extLst>
                    <a:ext uri="{9D8B030D-6E8A-4147-A177-3AD203B41FA5}">
                      <a16:colId xmlns:a16="http://schemas.microsoft.com/office/drawing/2014/main" val="20000"/>
                    </a:ext>
                  </a:extLst>
                </a:gridCol>
                <a:gridCol w="1702657">
                  <a:extLst>
                    <a:ext uri="{9D8B030D-6E8A-4147-A177-3AD203B41FA5}">
                      <a16:colId xmlns:a16="http://schemas.microsoft.com/office/drawing/2014/main" val="20001"/>
                    </a:ext>
                  </a:extLst>
                </a:gridCol>
                <a:gridCol w="4396998">
                  <a:extLst>
                    <a:ext uri="{9D8B030D-6E8A-4147-A177-3AD203B41FA5}">
                      <a16:colId xmlns:a16="http://schemas.microsoft.com/office/drawing/2014/main" val="20002"/>
                    </a:ext>
                  </a:extLst>
                </a:gridCol>
              </a:tblGrid>
              <a:tr h="1066800">
                <a:tc>
                  <a:txBody>
                    <a:bodyPr/>
                    <a:lstStyle/>
                    <a:p>
                      <a:pPr marL="0" marR="0" indent="0" algn="ctr" defTabSz="457200" rtl="0" eaLnBrk="1" fontAlgn="auto" latinLnBrk="0" hangingPunct="1">
                        <a:lnSpc>
                          <a:spcPct val="120000"/>
                        </a:lnSpc>
                        <a:spcBef>
                          <a:spcPts val="0"/>
                        </a:spcBef>
                        <a:spcAft>
                          <a:spcPts val="0"/>
                        </a:spcAft>
                        <a:buClrTx/>
                        <a:buSzTx/>
                        <a:buFontTx/>
                        <a:buNone/>
                        <a:tabLst/>
                        <a:defRPr/>
                      </a:pPr>
                      <a:r>
                        <a:rPr lang="en-GB" sz="1200" b="0" i="0" dirty="0">
                          <a:solidFill>
                            <a:srgbClr val="008000"/>
                          </a:solidFill>
                          <a:latin typeface="Helvetica Neue Light"/>
                          <a:cs typeface="Helvetica Neue Light"/>
                        </a:rPr>
                        <a:t>Righteousness (and reassurance)</a:t>
                      </a:r>
                    </a:p>
                    <a:p>
                      <a:pPr marL="0" marR="0" indent="0" algn="ctr" defTabSz="457200" rtl="0" eaLnBrk="1" fontAlgn="auto" latinLnBrk="0" hangingPunct="1">
                        <a:lnSpc>
                          <a:spcPct val="120000"/>
                        </a:lnSpc>
                        <a:spcBef>
                          <a:spcPts val="0"/>
                        </a:spcBef>
                        <a:spcAft>
                          <a:spcPts val="0"/>
                        </a:spcAft>
                        <a:buClrTx/>
                        <a:buSzTx/>
                        <a:buFontTx/>
                        <a:buNone/>
                        <a:tabLst/>
                        <a:defRPr/>
                      </a:pPr>
                      <a:r>
                        <a:rPr lang="en-GB" sz="1200" b="0" dirty="0">
                          <a:solidFill>
                            <a:schemeClr val="tx1">
                              <a:lumMod val="65000"/>
                              <a:lumOff val="35000"/>
                            </a:schemeClr>
                          </a:solidFill>
                          <a:latin typeface="Helvetica Neue Light"/>
                          <a:cs typeface="Helvetica Neue Light"/>
                        </a:rPr>
                        <a:t>The main benefit to this type of regulation is a feeling of righteousness (I don’t need these regulations, but other people do, as they don’t have the same standards as me). </a:t>
                      </a:r>
                    </a:p>
                    <a:p>
                      <a:pPr marL="0" marR="0" indent="0" algn="ctr" defTabSz="457200" rtl="0" eaLnBrk="1" fontAlgn="auto" latinLnBrk="0" hangingPunct="1">
                        <a:lnSpc>
                          <a:spcPct val="120000"/>
                        </a:lnSpc>
                        <a:spcBef>
                          <a:spcPts val="0"/>
                        </a:spcBef>
                        <a:spcAft>
                          <a:spcPts val="0"/>
                        </a:spcAft>
                        <a:buClrTx/>
                        <a:buSzTx/>
                        <a:buFontTx/>
                        <a:buNone/>
                        <a:tabLst/>
                        <a:defRPr/>
                      </a:pPr>
                      <a:endParaRPr lang="en-GB" sz="1200" b="0" dirty="0">
                        <a:solidFill>
                          <a:schemeClr val="tx1">
                            <a:lumMod val="65000"/>
                            <a:lumOff val="35000"/>
                          </a:schemeClr>
                        </a:solidFill>
                        <a:latin typeface="Helvetica Neue Light"/>
                        <a:cs typeface="Helvetica Neue Light"/>
                      </a:endParaRPr>
                    </a:p>
                    <a:p>
                      <a:pPr marL="0" marR="0" indent="0" algn="ctr" defTabSz="457200" rtl="0" eaLnBrk="1" fontAlgn="auto" latinLnBrk="0" hangingPunct="1">
                        <a:lnSpc>
                          <a:spcPct val="120000"/>
                        </a:lnSpc>
                        <a:spcBef>
                          <a:spcPts val="0"/>
                        </a:spcBef>
                        <a:spcAft>
                          <a:spcPts val="0"/>
                        </a:spcAft>
                        <a:buClrTx/>
                        <a:buSzTx/>
                        <a:buFontTx/>
                        <a:buNone/>
                        <a:tabLst/>
                        <a:defRPr/>
                      </a:pPr>
                      <a:r>
                        <a:rPr lang="en-GB" sz="1200" b="0" dirty="0">
                          <a:solidFill>
                            <a:schemeClr val="tx1">
                              <a:lumMod val="65000"/>
                              <a:lumOff val="35000"/>
                            </a:schemeClr>
                          </a:solidFill>
                          <a:latin typeface="Helvetica Neue Light"/>
                          <a:cs typeface="Helvetica Neue Light"/>
                        </a:rPr>
                        <a:t>Our audience also take a lot of comfort in knowing that these regulations are in place: it reassuringly feeds their need for order and structure. </a:t>
                      </a:r>
                    </a:p>
                  </a:txBody>
                  <a:tcPr anchor="ctr">
                    <a:lnL w="6350" cap="flat" cmpd="sng" algn="ctr">
                      <a:solidFill>
                        <a:prstClr val="white">
                          <a:lumMod val="75000"/>
                        </a:prstClr>
                      </a:solidFill>
                      <a:prstDash val="solid"/>
                      <a:round/>
                      <a:headEnd type="none" w="med" len="med"/>
                      <a:tailEnd type="none" w="med" len="med"/>
                    </a:lnL>
                    <a:lnR w="6350" cap="flat" cmpd="sng" algn="ctr">
                      <a:solidFill>
                        <a:prstClr val="white">
                          <a:lumMod val="75000"/>
                        </a:prstClr>
                      </a:solidFill>
                      <a:prstDash val="solid"/>
                      <a:round/>
                      <a:headEnd type="none" w="med" len="med"/>
                      <a:tailEnd type="none" w="med" len="med"/>
                    </a:lnR>
                    <a:lnT w="6350" cap="flat" cmpd="sng" algn="ctr">
                      <a:solidFill>
                        <a:prstClr val="white">
                          <a:lumMod val="75000"/>
                        </a:prstClr>
                      </a:solidFill>
                      <a:prstDash val="solid"/>
                      <a:round/>
                      <a:headEnd type="none" w="med" len="med"/>
                      <a:tailEnd type="none" w="med" len="med"/>
                    </a:lnT>
                    <a:lnB w="6350" cap="flat" cmpd="sng" algn="ctr">
                      <a:solidFill>
                        <a:prstClr val="white">
                          <a:lumMod val="75000"/>
                        </a:prstClr>
                      </a:solidFill>
                      <a:prstDash val="solid"/>
                      <a:round/>
                      <a:headEnd type="none" w="med" len="med"/>
                      <a:tailEnd type="none" w="med" len="med"/>
                    </a:lnB>
                    <a:noFill/>
                  </a:tcPr>
                </a:tc>
                <a:tc>
                  <a:txBody>
                    <a:bodyPr/>
                    <a:lstStyle/>
                    <a:p>
                      <a:pPr algn="ctr">
                        <a:lnSpc>
                          <a:spcPct val="120000"/>
                        </a:lnSpc>
                      </a:pPr>
                      <a:r>
                        <a:rPr lang="en-GB" sz="1200" b="0" i="0" dirty="0">
                          <a:solidFill>
                            <a:schemeClr val="tx1">
                              <a:lumMod val="65000"/>
                              <a:lumOff val="35000"/>
                            </a:schemeClr>
                          </a:solidFill>
                          <a:latin typeface="Helvetica Neue Light"/>
                          <a:cs typeface="Helvetica Neue Light"/>
                        </a:rPr>
                        <a:t>Stop ‘other’ people doing something</a:t>
                      </a:r>
                      <a:r>
                        <a:rPr lang="en-GB" sz="1200" b="0" i="0" baseline="0" dirty="0">
                          <a:solidFill>
                            <a:schemeClr val="tx1">
                              <a:lumMod val="65000"/>
                              <a:lumOff val="35000"/>
                            </a:schemeClr>
                          </a:solidFill>
                          <a:latin typeface="Helvetica Neue Light"/>
                          <a:cs typeface="Helvetica Neue Light"/>
                        </a:rPr>
                        <a:t> (I don’t like)</a:t>
                      </a:r>
                    </a:p>
                    <a:p>
                      <a:pPr algn="ctr">
                        <a:lnSpc>
                          <a:spcPct val="120000"/>
                        </a:lnSpc>
                      </a:pPr>
                      <a:endParaRPr lang="en-GB" sz="1200" b="0" i="0" baseline="0" dirty="0">
                        <a:solidFill>
                          <a:schemeClr val="tx1">
                            <a:lumMod val="65000"/>
                            <a:lumOff val="35000"/>
                          </a:schemeClr>
                        </a:solidFill>
                        <a:latin typeface="Helvetica Neue Light"/>
                        <a:cs typeface="Helvetica Neue Light"/>
                      </a:endParaRPr>
                    </a:p>
                  </a:txBody>
                  <a:tcPr anchor="ctr">
                    <a:lnL w="6350" cap="flat" cmpd="sng" algn="ctr">
                      <a:solidFill>
                        <a:prstClr val="white">
                          <a:lumMod val="75000"/>
                        </a:prstClr>
                      </a:solidFill>
                      <a:prstDash val="solid"/>
                      <a:round/>
                      <a:headEnd type="none" w="med" len="med"/>
                      <a:tailEnd type="none" w="med" len="med"/>
                    </a:lnL>
                    <a:lnR w="6350" cap="flat" cmpd="sng" algn="ctr">
                      <a:solidFill>
                        <a:prstClr val="white">
                          <a:lumMod val="75000"/>
                        </a:prstClr>
                      </a:solidFill>
                      <a:prstDash val="solid"/>
                      <a:round/>
                      <a:headEnd type="none" w="med" len="med"/>
                      <a:tailEnd type="none" w="med" len="med"/>
                    </a:lnR>
                    <a:lnT w="6350" cap="flat" cmpd="sng" algn="ctr">
                      <a:solidFill>
                        <a:prstClr val="white">
                          <a:lumMod val="75000"/>
                        </a:prstClr>
                      </a:solidFill>
                      <a:prstDash val="solid"/>
                      <a:round/>
                      <a:headEnd type="none" w="med" len="med"/>
                      <a:tailEnd type="none" w="med" len="med"/>
                    </a:lnT>
                    <a:lnB w="6350" cap="flat" cmpd="sng" algn="ctr">
                      <a:solidFill>
                        <a:prstClr val="white">
                          <a:lumMod val="75000"/>
                        </a:prstClr>
                      </a:solidFill>
                      <a:prstDash val="solid"/>
                      <a:round/>
                      <a:headEnd type="none" w="med" len="med"/>
                      <a:tailEnd type="none" w="med" len="med"/>
                    </a:lnB>
                    <a:noFill/>
                  </a:tcPr>
                </a:tc>
                <a:tc>
                  <a:txBody>
                    <a:bodyPr/>
                    <a:lstStyle/>
                    <a:p>
                      <a:pPr marL="0" marR="0" lvl="0" indent="0" algn="ctr" defTabSz="457200" rtl="0" eaLnBrk="1" fontAlgn="auto" latinLnBrk="0" hangingPunct="1">
                        <a:lnSpc>
                          <a:spcPct val="120000"/>
                        </a:lnSpc>
                        <a:spcBef>
                          <a:spcPts val="0"/>
                        </a:spcBef>
                        <a:spcAft>
                          <a:spcPts val="0"/>
                        </a:spcAft>
                        <a:buClrTx/>
                        <a:buSzTx/>
                        <a:buFontTx/>
                        <a:buNone/>
                        <a:tabLst/>
                        <a:defRPr/>
                      </a:pPr>
                      <a:r>
                        <a:rPr lang="en-GB" sz="1200" b="0" i="0" dirty="0">
                          <a:solidFill>
                            <a:srgbClr val="FF0000"/>
                          </a:solidFill>
                          <a:latin typeface="Helvetica Neue Light"/>
                          <a:cs typeface="Helvetica Neue Light"/>
                        </a:rPr>
                        <a:t>Personally oppressed</a:t>
                      </a:r>
                    </a:p>
                    <a:p>
                      <a:pPr marL="0" indent="0" algn="ctr">
                        <a:lnSpc>
                          <a:spcPct val="120000"/>
                        </a:lnSpc>
                        <a:buFontTx/>
                        <a:buNone/>
                      </a:pPr>
                      <a:r>
                        <a:rPr lang="en-GB" sz="1200" b="0" dirty="0">
                          <a:solidFill>
                            <a:srgbClr val="595959"/>
                          </a:solidFill>
                          <a:latin typeface="Helvetica Neue Light"/>
                          <a:cs typeface="Helvetica Neue Light"/>
                        </a:rPr>
                        <a:t>The danger with regulations that stop others is that occasionally they can be used to stop ‘me’ (or ‘people like me’). There’s a huge amount of hypocrisy surrounding this aspect of regulation, and as soon as people feel they personally are being constrained they push back. This audience are also very aware that </a:t>
                      </a:r>
                      <a:r>
                        <a:rPr lang="mr-IN" sz="1200" b="0" dirty="0">
                          <a:solidFill>
                            <a:srgbClr val="595959"/>
                          </a:solidFill>
                          <a:latin typeface="Helvetica Neue Light"/>
                          <a:cs typeface="Helvetica Neue Light"/>
                        </a:rPr>
                        <a:t>–</a:t>
                      </a:r>
                      <a:r>
                        <a:rPr lang="en-GB" sz="1200" b="0" dirty="0">
                          <a:solidFill>
                            <a:srgbClr val="595959"/>
                          </a:solidFill>
                          <a:latin typeface="Helvetica Neue Light"/>
                          <a:cs typeface="Helvetica Neue Light"/>
                        </a:rPr>
                        <a:t> while they personally don’t have any problems with it </a:t>
                      </a:r>
                      <a:r>
                        <a:rPr lang="mr-IN" sz="1200" b="0" dirty="0">
                          <a:solidFill>
                            <a:srgbClr val="595959"/>
                          </a:solidFill>
                          <a:latin typeface="Helvetica Neue Light"/>
                          <a:cs typeface="Helvetica Neue Light"/>
                        </a:rPr>
                        <a:t>–</a:t>
                      </a:r>
                      <a:r>
                        <a:rPr lang="en-GB" sz="1200" b="0" dirty="0">
                          <a:solidFill>
                            <a:srgbClr val="595959"/>
                          </a:solidFill>
                          <a:latin typeface="Helvetica Neue Light"/>
                          <a:cs typeface="Helvetica Neue Light"/>
                        </a:rPr>
                        <a:t> the act of ‘othering’ people isn’t particularly politically correct or desirable. Their inclination is to tread a little carefully when discussing it, until they have learnt where others in the conversation stand.</a:t>
                      </a:r>
                    </a:p>
                  </a:txBody>
                  <a:tcPr anchor="ctr">
                    <a:lnL w="6350" cap="flat" cmpd="sng" algn="ctr">
                      <a:solidFill>
                        <a:prstClr val="white">
                          <a:lumMod val="75000"/>
                        </a:prstClr>
                      </a:solidFill>
                      <a:prstDash val="solid"/>
                      <a:round/>
                      <a:headEnd type="none" w="med" len="med"/>
                      <a:tailEnd type="none" w="med" len="med"/>
                    </a:lnL>
                    <a:lnR w="6350" cap="flat" cmpd="sng" algn="ctr">
                      <a:solidFill>
                        <a:prstClr val="white">
                          <a:lumMod val="75000"/>
                        </a:prstClr>
                      </a:solidFill>
                      <a:prstDash val="solid"/>
                      <a:round/>
                      <a:headEnd type="none" w="med" len="med"/>
                      <a:tailEnd type="none" w="med" len="med"/>
                    </a:lnR>
                    <a:lnT w="6350" cap="flat" cmpd="sng" algn="ctr">
                      <a:solidFill>
                        <a:prstClr val="white">
                          <a:lumMod val="75000"/>
                        </a:prstClr>
                      </a:solidFill>
                      <a:prstDash val="solid"/>
                      <a:round/>
                      <a:headEnd type="none" w="med" len="med"/>
                      <a:tailEnd type="none" w="med" len="med"/>
                    </a:lnT>
                    <a:lnB w="6350" cap="flat" cmpd="sng" algn="ctr">
                      <a:solidFill>
                        <a:prstClr val="white">
                          <a:lumMod val="75000"/>
                        </a:prstClr>
                      </a:solidFill>
                      <a:prstDash val="solid"/>
                      <a:round/>
                      <a:headEnd type="none" w="med" len="med"/>
                      <a:tailEnd type="none" w="med" len="med"/>
                    </a:lnB>
                    <a:noFill/>
                  </a:tcPr>
                </a:tc>
                <a:extLst>
                  <a:ext uri="{0D108BD9-81ED-4DB2-BD59-A6C34878D82A}">
                    <a16:rowId xmlns:a16="http://schemas.microsoft.com/office/drawing/2014/main" val="10000"/>
                  </a:ext>
                </a:extLst>
              </a:tr>
            </a:tbl>
          </a:graphicData>
        </a:graphic>
      </p:graphicFrame>
      <p:pic>
        <p:nvPicPr>
          <p:cNvPr id="16" name="Picture 15" descr="Screen Shot 2018-06-11 at 16.56.46.png"/>
          <p:cNvPicPr>
            <a:picLocks noChangeAspect="1"/>
          </p:cNvPicPr>
          <p:nvPr/>
        </p:nvPicPr>
        <p:blipFill>
          <a:blip r:embed="rId3">
            <a:alphaModFix amt="10000"/>
            <a:extLst>
              <a:ext uri="{28A0092B-C50C-407E-A947-70E740481C1C}">
                <a14:useLocalDpi xmlns:a14="http://schemas.microsoft.com/office/drawing/2010/main" val="0"/>
              </a:ext>
            </a:extLst>
          </a:blip>
          <a:stretch>
            <a:fillRect/>
          </a:stretch>
        </p:blipFill>
        <p:spPr>
          <a:xfrm>
            <a:off x="5523550" y="4293975"/>
            <a:ext cx="629054" cy="691183"/>
          </a:xfrm>
          <a:prstGeom prst="rect">
            <a:avLst/>
          </a:prstGeom>
        </p:spPr>
      </p:pic>
      <p:sp>
        <p:nvSpPr>
          <p:cNvPr id="17" name="Right Arrow 16"/>
          <p:cNvSpPr/>
          <p:nvPr/>
        </p:nvSpPr>
        <p:spPr>
          <a:xfrm flipH="1">
            <a:off x="4848440" y="3926802"/>
            <a:ext cx="266198" cy="1058356"/>
          </a:xfrm>
          <a:prstGeom prst="rightArrow">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18" name="Right Arrow 17"/>
          <p:cNvSpPr/>
          <p:nvPr/>
        </p:nvSpPr>
        <p:spPr>
          <a:xfrm>
            <a:off x="6428417" y="3926802"/>
            <a:ext cx="266197" cy="1058356"/>
          </a:xfrm>
          <a:prstGeom prst="rightArrow">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20" name="Rectangle 19"/>
          <p:cNvSpPr/>
          <p:nvPr/>
        </p:nvSpPr>
        <p:spPr>
          <a:xfrm>
            <a:off x="764091" y="2951803"/>
            <a:ext cx="10611760" cy="343684"/>
          </a:xfrm>
          <a:prstGeom prst="rect">
            <a:avLst/>
          </a:prstGeom>
        </p:spPr>
        <p:txBody>
          <a:bodyPr wrap="square">
            <a:spAutoFit/>
          </a:bodyPr>
          <a:lstStyle/>
          <a:p>
            <a:pPr>
              <a:lnSpc>
                <a:spcPct val="120000"/>
              </a:lnSpc>
            </a:pPr>
            <a:r>
              <a:rPr lang="en-GB" sz="1400" dirty="0">
                <a:solidFill>
                  <a:srgbClr val="56758B"/>
                </a:solidFill>
                <a:cs typeface="Helvetica Neue Light"/>
              </a:rPr>
              <a:t>Talking about this type of regulation can make our audience feel righteous and reassured </a:t>
            </a:r>
            <a:r>
              <a:rPr lang="mr-IN" sz="1400" dirty="0">
                <a:solidFill>
                  <a:srgbClr val="56758B"/>
                </a:solidFill>
                <a:cs typeface="Helvetica Neue Light"/>
              </a:rPr>
              <a:t>–</a:t>
            </a:r>
            <a:r>
              <a:rPr lang="en-GB" sz="1400" dirty="0">
                <a:solidFill>
                  <a:srgbClr val="56758B"/>
                </a:solidFill>
                <a:cs typeface="Helvetica Neue Light"/>
              </a:rPr>
              <a:t> a feeling they find very compelling</a:t>
            </a:r>
            <a:endParaRPr lang="en-GB" sz="1200" dirty="0">
              <a:solidFill>
                <a:schemeClr val="tx1">
                  <a:lumMod val="65000"/>
                  <a:lumOff val="35000"/>
                </a:schemeClr>
              </a:solidFill>
              <a:cs typeface="Helvetica Neue Light"/>
            </a:endParaRPr>
          </a:p>
        </p:txBody>
      </p:sp>
    </p:spTree>
    <p:extLst>
      <p:ext uri="{BB962C8B-B14F-4D97-AF65-F5344CB8AC3E}">
        <p14:creationId xmlns:p14="http://schemas.microsoft.com/office/powerpoint/2010/main" val="27405482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171224" y="2356556"/>
            <a:ext cx="184666" cy="369332"/>
          </a:xfrm>
          <a:prstGeom prst="rect">
            <a:avLst/>
          </a:prstGeom>
          <a:noFill/>
        </p:spPr>
        <p:txBody>
          <a:bodyPr wrap="none" rtlCol="0">
            <a:spAutoFit/>
          </a:bodyPr>
          <a:lstStyle/>
          <a:p>
            <a:endParaRPr lang="en-GB" dirty="0"/>
          </a:p>
        </p:txBody>
      </p:sp>
      <p:sp>
        <p:nvSpPr>
          <p:cNvPr id="2" name="TextBox 1"/>
          <p:cNvSpPr txBox="1"/>
          <p:nvPr/>
        </p:nvSpPr>
        <p:spPr>
          <a:xfrm>
            <a:off x="2129281" y="504196"/>
            <a:ext cx="184666" cy="369332"/>
          </a:xfrm>
          <a:prstGeom prst="rect">
            <a:avLst/>
          </a:prstGeom>
          <a:noFill/>
        </p:spPr>
        <p:txBody>
          <a:bodyPr wrap="none" rtlCol="0">
            <a:spAutoFit/>
          </a:bodyPr>
          <a:lstStyle/>
          <a:p>
            <a:endParaRPr lang="en-GB" dirty="0"/>
          </a:p>
        </p:txBody>
      </p:sp>
      <p:sp>
        <p:nvSpPr>
          <p:cNvPr id="7" name="Title Placeholder 1"/>
          <p:cNvSpPr txBox="1">
            <a:spLocks/>
          </p:cNvSpPr>
          <p:nvPr/>
        </p:nvSpPr>
        <p:spPr>
          <a:xfrm>
            <a:off x="764091" y="538127"/>
            <a:ext cx="7529840" cy="281590"/>
          </a:xfrm>
          <a:prstGeom prst="rect">
            <a:avLst/>
          </a:prstGeom>
        </p:spPr>
        <p:txBody>
          <a:bodyPr vert="horz" lIns="91440" tIns="45720" rIns="91440" bIns="45720" rtlCol="0" anchor="ctr">
            <a:noAutofit/>
          </a:bodyPr>
          <a:lstStyle>
            <a:lvl1pPr algn="l" defTabSz="457200" rtl="0" eaLnBrk="1" latinLnBrk="0" hangingPunct="1">
              <a:spcBef>
                <a:spcPct val="0"/>
              </a:spcBef>
              <a:buNone/>
              <a:defRPr sz="1400" b="0" i="0" kern="1200" baseline="0">
                <a:solidFill>
                  <a:schemeClr val="tx1"/>
                </a:solidFill>
                <a:latin typeface="Helvetica Neue Light"/>
                <a:ea typeface="+mj-ea"/>
                <a:cs typeface="Helvetica Neue Light"/>
              </a:defRPr>
            </a:lvl1pPr>
          </a:lstStyle>
          <a:p>
            <a:pPr>
              <a:lnSpc>
                <a:spcPct val="120000"/>
              </a:lnSpc>
            </a:pPr>
            <a:r>
              <a:rPr lang="en-GB" sz="1800" b="1" dirty="0">
                <a:solidFill>
                  <a:schemeClr val="bg1"/>
                </a:solidFill>
                <a:latin typeface="+mn-lt"/>
              </a:rPr>
              <a:t>b. Stop other people doing something (I don’t like)</a:t>
            </a:r>
          </a:p>
        </p:txBody>
      </p:sp>
      <p:sp>
        <p:nvSpPr>
          <p:cNvPr id="3" name="Rectangle 2"/>
          <p:cNvSpPr/>
          <p:nvPr/>
        </p:nvSpPr>
        <p:spPr>
          <a:xfrm>
            <a:off x="764091" y="1779318"/>
            <a:ext cx="10637687" cy="3299364"/>
          </a:xfrm>
          <a:prstGeom prst="rect">
            <a:avLst/>
          </a:prstGeom>
        </p:spPr>
        <p:txBody>
          <a:bodyPr wrap="square">
            <a:spAutoFit/>
          </a:bodyPr>
          <a:lstStyle/>
          <a:p>
            <a:pPr>
              <a:lnSpc>
                <a:spcPct val="120000"/>
              </a:lnSpc>
            </a:pPr>
            <a:r>
              <a:rPr lang="en-GB" sz="1400" dirty="0">
                <a:solidFill>
                  <a:srgbClr val="56758B"/>
                </a:solidFill>
                <a:cs typeface="Helvetica Neue Light"/>
              </a:rPr>
              <a:t>Enforcement is key</a:t>
            </a:r>
          </a:p>
          <a:p>
            <a:pPr marL="285750" indent="-285750">
              <a:lnSpc>
                <a:spcPct val="120000"/>
              </a:lnSpc>
              <a:buFontTx/>
              <a:buChar char="-"/>
            </a:pPr>
            <a:r>
              <a:rPr lang="en-GB" sz="1200" dirty="0">
                <a:solidFill>
                  <a:schemeClr val="tx1">
                    <a:lumMod val="65000"/>
                    <a:lumOff val="35000"/>
                  </a:schemeClr>
                </a:solidFill>
                <a:cs typeface="Helvetica Neue Light"/>
              </a:rPr>
              <a:t>For this audience it is not enough just to have regulations: strict and demonstrable enforcement of the rules is important too. Without this, it is easy for them to doubt the efficacy of regulations. </a:t>
            </a:r>
          </a:p>
          <a:p>
            <a:pPr marL="285750" indent="-285750">
              <a:lnSpc>
                <a:spcPct val="120000"/>
              </a:lnSpc>
              <a:buFontTx/>
              <a:buChar char="-"/>
            </a:pPr>
            <a:r>
              <a:rPr lang="en-GB" sz="1200" dirty="0">
                <a:solidFill>
                  <a:schemeClr val="tx1">
                    <a:lumMod val="65000"/>
                    <a:lumOff val="35000"/>
                  </a:schemeClr>
                </a:solidFill>
                <a:cs typeface="Helvetica Neue Light"/>
              </a:rPr>
              <a:t>Overtly they consider this to be a shame and a disappointment: they protest that they would rather live in a country where rules and the accompanying enforcement weren’t required and position enforcement as a necessary evil.</a:t>
            </a:r>
          </a:p>
          <a:p>
            <a:pPr marL="285750" indent="-285750">
              <a:lnSpc>
                <a:spcPct val="120000"/>
              </a:lnSpc>
              <a:buFontTx/>
              <a:buChar char="-"/>
            </a:pPr>
            <a:r>
              <a:rPr lang="en-GB" sz="1200" dirty="0">
                <a:solidFill>
                  <a:schemeClr val="tx1">
                    <a:lumMod val="65000"/>
                    <a:lumOff val="35000"/>
                  </a:schemeClr>
                </a:solidFill>
                <a:cs typeface="Helvetica Neue Light"/>
              </a:rPr>
              <a:t>Enforcement is a very powerful topic to talk to this audience about because it plays directly to their desire for fairness. Dodgy businesses, people fly tipping, neighbours dumping rubbish makes them incredibly irate because the ‘rules of the game’ are not being adhered to by everyone </a:t>
            </a:r>
            <a:r>
              <a:rPr lang="mr-IN" sz="1200" dirty="0">
                <a:solidFill>
                  <a:schemeClr val="tx1">
                    <a:lumMod val="65000"/>
                    <a:lumOff val="35000"/>
                  </a:schemeClr>
                </a:solidFill>
                <a:cs typeface="Helvetica Neue Light"/>
              </a:rPr>
              <a:t>–</a:t>
            </a:r>
            <a:r>
              <a:rPr lang="en-GB" sz="1200" dirty="0">
                <a:solidFill>
                  <a:schemeClr val="tx1">
                    <a:lumMod val="65000"/>
                    <a:lumOff val="35000"/>
                  </a:schemeClr>
                </a:solidFill>
                <a:cs typeface="Helvetica Neue Light"/>
              </a:rPr>
              <a:t> and as a result there’s a potential for them to suffer, unless something is done</a:t>
            </a:r>
            <a:r>
              <a:rPr lang="mr-IN" sz="1200" dirty="0">
                <a:solidFill>
                  <a:schemeClr val="tx1">
                    <a:lumMod val="65000"/>
                    <a:lumOff val="35000"/>
                  </a:schemeClr>
                </a:solidFill>
                <a:cs typeface="Helvetica Neue Light"/>
              </a:rPr>
              <a:t>…</a:t>
            </a:r>
            <a:endParaRPr lang="en-GB" sz="1200" dirty="0">
              <a:solidFill>
                <a:schemeClr val="tx1">
                  <a:lumMod val="65000"/>
                  <a:lumOff val="35000"/>
                </a:schemeClr>
              </a:solidFill>
              <a:cs typeface="Helvetica Neue Light"/>
            </a:endParaRPr>
          </a:p>
          <a:p>
            <a:pPr>
              <a:lnSpc>
                <a:spcPct val="120000"/>
              </a:lnSpc>
            </a:pPr>
            <a:endParaRPr lang="en-GB" sz="1400" dirty="0">
              <a:solidFill>
                <a:srgbClr val="56758B"/>
              </a:solidFill>
              <a:cs typeface="Helvetica Neue Light"/>
            </a:endParaRPr>
          </a:p>
          <a:p>
            <a:pPr>
              <a:lnSpc>
                <a:spcPct val="120000"/>
              </a:lnSpc>
            </a:pPr>
            <a:r>
              <a:rPr lang="en-GB" sz="1400" dirty="0">
                <a:solidFill>
                  <a:srgbClr val="56758B"/>
                </a:solidFill>
                <a:cs typeface="Helvetica Neue Light"/>
              </a:rPr>
              <a:t>Having a clear target for regulations and enforcement is also important</a:t>
            </a:r>
          </a:p>
          <a:p>
            <a:pPr marL="171450" indent="-171450">
              <a:lnSpc>
                <a:spcPct val="120000"/>
              </a:lnSpc>
              <a:buFontTx/>
              <a:buChar char="-"/>
            </a:pPr>
            <a:r>
              <a:rPr lang="en-GB" sz="1200" dirty="0">
                <a:solidFill>
                  <a:schemeClr val="tx1">
                    <a:lumMod val="65000"/>
                    <a:lumOff val="35000"/>
                  </a:schemeClr>
                </a:solidFill>
                <a:cs typeface="Helvetica Neue Light"/>
              </a:rPr>
              <a:t>People can feel a flash of irrational guilt when exposed to a regulation (“have I done something wrong?”) which quickly turns into indignation (“that’s not for me!”). This can ultimately leave people feeling more irked than righteous or reassured. </a:t>
            </a:r>
          </a:p>
          <a:p>
            <a:pPr marL="171450" indent="-171450">
              <a:lnSpc>
                <a:spcPct val="120000"/>
              </a:lnSpc>
              <a:buFontTx/>
              <a:buChar char="-"/>
            </a:pPr>
            <a:r>
              <a:rPr lang="en-GB" sz="1200" dirty="0">
                <a:solidFill>
                  <a:schemeClr val="tx1">
                    <a:lumMod val="65000"/>
                    <a:lumOff val="35000"/>
                  </a:schemeClr>
                </a:solidFill>
                <a:cs typeface="Helvetica Neue Light"/>
              </a:rPr>
              <a:t>For example, telling parents that they can’t take photos of a school play makes them wonder what they have done to cause that to be the case. </a:t>
            </a:r>
          </a:p>
          <a:p>
            <a:pPr marL="171450" indent="-171450">
              <a:lnSpc>
                <a:spcPct val="120000"/>
              </a:lnSpc>
              <a:buFontTx/>
              <a:buChar char="-"/>
            </a:pPr>
            <a:r>
              <a:rPr lang="en-GB" sz="1200" dirty="0">
                <a:solidFill>
                  <a:schemeClr val="tx1">
                    <a:lumMod val="65000"/>
                    <a:lumOff val="35000"/>
                  </a:schemeClr>
                </a:solidFill>
                <a:cs typeface="Helvetica Neue Light"/>
              </a:rPr>
              <a:t>Making the ‘target’ clear for specific regulations and enforcements is therefore important.</a:t>
            </a:r>
          </a:p>
        </p:txBody>
      </p:sp>
    </p:spTree>
    <p:extLst>
      <p:ext uri="{BB962C8B-B14F-4D97-AF65-F5344CB8AC3E}">
        <p14:creationId xmlns:p14="http://schemas.microsoft.com/office/powerpoint/2010/main" val="1829417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289352" y="2934575"/>
            <a:ext cx="184666" cy="369332"/>
          </a:xfrm>
          <a:prstGeom prst="rect">
            <a:avLst/>
          </a:prstGeom>
          <a:noFill/>
        </p:spPr>
        <p:txBody>
          <a:bodyPr wrap="none" rtlCol="0">
            <a:spAutoFit/>
          </a:bodyPr>
          <a:lstStyle/>
          <a:p>
            <a:endParaRPr lang="en-GB" dirty="0">
              <a:latin typeface="Calibri "/>
            </a:endParaRPr>
          </a:p>
        </p:txBody>
      </p:sp>
      <p:sp>
        <p:nvSpPr>
          <p:cNvPr id="2" name="TextBox 1"/>
          <p:cNvSpPr txBox="1"/>
          <p:nvPr/>
        </p:nvSpPr>
        <p:spPr>
          <a:xfrm>
            <a:off x="2011153" y="1082215"/>
            <a:ext cx="184666" cy="369332"/>
          </a:xfrm>
          <a:prstGeom prst="rect">
            <a:avLst/>
          </a:prstGeom>
          <a:noFill/>
        </p:spPr>
        <p:txBody>
          <a:bodyPr wrap="none" rtlCol="0">
            <a:spAutoFit/>
          </a:bodyPr>
          <a:lstStyle/>
          <a:p>
            <a:endParaRPr lang="en-GB" dirty="0">
              <a:latin typeface="Calibri "/>
            </a:endParaRPr>
          </a:p>
        </p:txBody>
      </p:sp>
      <p:sp>
        <p:nvSpPr>
          <p:cNvPr id="16" name="Title Placeholder 1"/>
          <p:cNvSpPr txBox="1">
            <a:spLocks/>
          </p:cNvSpPr>
          <p:nvPr/>
        </p:nvSpPr>
        <p:spPr>
          <a:xfrm>
            <a:off x="764091" y="538127"/>
            <a:ext cx="7529840" cy="281590"/>
          </a:xfrm>
          <a:prstGeom prst="rect">
            <a:avLst/>
          </a:prstGeom>
        </p:spPr>
        <p:txBody>
          <a:bodyPr vert="horz" lIns="91440" tIns="45720" rIns="91440" bIns="45720" rtlCol="0" anchor="ctr">
            <a:noAutofit/>
          </a:bodyPr>
          <a:lstStyle>
            <a:lvl1pPr algn="l" defTabSz="457200" rtl="0" eaLnBrk="1" latinLnBrk="0" hangingPunct="1">
              <a:spcBef>
                <a:spcPct val="0"/>
              </a:spcBef>
              <a:buNone/>
              <a:defRPr sz="1400" b="0" i="0" kern="1200" baseline="0">
                <a:solidFill>
                  <a:schemeClr val="tx1"/>
                </a:solidFill>
                <a:latin typeface="Helvetica Neue Light"/>
                <a:ea typeface="+mj-ea"/>
                <a:cs typeface="Helvetica Neue Light"/>
              </a:defRPr>
            </a:lvl1pPr>
          </a:lstStyle>
          <a:p>
            <a:pPr>
              <a:lnSpc>
                <a:spcPct val="120000"/>
              </a:lnSpc>
            </a:pPr>
            <a:r>
              <a:rPr lang="en-GB" sz="1800" b="1" dirty="0">
                <a:solidFill>
                  <a:schemeClr val="bg1"/>
                </a:solidFill>
                <a:latin typeface="Calibri "/>
              </a:rPr>
              <a:t>b. “Stop other people doing something (I don’t like)” (cont.)</a:t>
            </a:r>
          </a:p>
        </p:txBody>
      </p:sp>
      <p:sp>
        <p:nvSpPr>
          <p:cNvPr id="3" name="Rectangle 2"/>
          <p:cNvSpPr/>
          <p:nvPr/>
        </p:nvSpPr>
        <p:spPr>
          <a:xfrm>
            <a:off x="649112" y="3275549"/>
            <a:ext cx="5159584" cy="2265235"/>
          </a:xfrm>
          <a:prstGeom prst="rect">
            <a:avLst/>
          </a:prstGeom>
        </p:spPr>
        <p:txBody>
          <a:bodyPr wrap="square">
            <a:spAutoFit/>
          </a:bodyPr>
          <a:lstStyle/>
          <a:p>
            <a:pPr marL="342900" indent="-342900">
              <a:lnSpc>
                <a:spcPct val="120000"/>
              </a:lnSpc>
              <a:buAutoNum type="arabicPeriod"/>
            </a:pPr>
            <a:r>
              <a:rPr lang="en-GB" sz="1400" dirty="0">
                <a:solidFill>
                  <a:srgbClr val="E2383F"/>
                </a:solidFill>
                <a:latin typeface="Calibri "/>
                <a:cs typeface="Helvetica Neue Light"/>
              </a:rPr>
              <a:t>Celebrate and promote enforcement (without saying it’s ‘others’ fault)</a:t>
            </a:r>
          </a:p>
          <a:p>
            <a:pPr>
              <a:lnSpc>
                <a:spcPct val="120000"/>
              </a:lnSpc>
            </a:pPr>
            <a:endParaRPr lang="en-GB" sz="600" dirty="0">
              <a:solidFill>
                <a:srgbClr val="9C70BB"/>
              </a:solidFill>
              <a:latin typeface="Calibri "/>
              <a:cs typeface="Helvetica Neue Light"/>
            </a:endParaRPr>
          </a:p>
          <a:p>
            <a:pPr marL="285750" indent="-285750">
              <a:lnSpc>
                <a:spcPct val="120000"/>
              </a:lnSpc>
              <a:buFontTx/>
              <a:buChar char="-"/>
            </a:pPr>
            <a:r>
              <a:rPr lang="en-GB" sz="1200" dirty="0">
                <a:solidFill>
                  <a:schemeClr val="tx1">
                    <a:lumMod val="65000"/>
                    <a:lumOff val="35000"/>
                  </a:schemeClr>
                </a:solidFill>
                <a:latin typeface="Calibri "/>
                <a:cs typeface="Helvetica Neue Light"/>
              </a:rPr>
              <a:t>Let people know that there is a lot of enforcement but that today they just don’t see it. </a:t>
            </a:r>
          </a:p>
          <a:p>
            <a:pPr marL="285750" indent="-285750">
              <a:lnSpc>
                <a:spcPct val="120000"/>
              </a:lnSpc>
              <a:buFontTx/>
              <a:buChar char="-"/>
            </a:pPr>
            <a:r>
              <a:rPr lang="en-GB" sz="1200" dirty="0">
                <a:solidFill>
                  <a:schemeClr val="tx1">
                    <a:lumMod val="65000"/>
                    <a:lumOff val="35000"/>
                  </a:schemeClr>
                </a:solidFill>
                <a:latin typeface="Calibri "/>
                <a:cs typeface="Helvetica Neue Light"/>
              </a:rPr>
              <a:t>Highlight the heroic, exciting, glamorous, resourceful enforcement agencies who go after ‘bad people’ (i.e. not people like you)</a:t>
            </a:r>
          </a:p>
          <a:p>
            <a:pPr marL="285750" indent="-285750">
              <a:lnSpc>
                <a:spcPct val="120000"/>
              </a:lnSpc>
              <a:buFontTx/>
              <a:buChar char="-"/>
            </a:pPr>
            <a:r>
              <a:rPr lang="en-GB" sz="1200" dirty="0">
                <a:solidFill>
                  <a:schemeClr val="tx1">
                    <a:lumMod val="65000"/>
                    <a:lumOff val="35000"/>
                  </a:schemeClr>
                </a:solidFill>
                <a:latin typeface="Calibri "/>
                <a:cs typeface="Helvetica Neue Light"/>
              </a:rPr>
              <a:t>Appeal to people’s sense of fairness by ensuring that enforcement feels even handed, and making clear that regulations are imposed on everyone equally.</a:t>
            </a:r>
          </a:p>
        </p:txBody>
      </p:sp>
      <p:sp>
        <p:nvSpPr>
          <p:cNvPr id="17" name="Rectangle 16"/>
          <p:cNvSpPr/>
          <p:nvPr/>
        </p:nvSpPr>
        <p:spPr>
          <a:xfrm>
            <a:off x="649111" y="2931865"/>
            <a:ext cx="10585451" cy="343684"/>
          </a:xfrm>
          <a:prstGeom prst="rect">
            <a:avLst/>
          </a:prstGeom>
        </p:spPr>
        <p:txBody>
          <a:bodyPr wrap="square">
            <a:spAutoFit/>
          </a:bodyPr>
          <a:lstStyle/>
          <a:p>
            <a:pPr>
              <a:lnSpc>
                <a:spcPct val="120000"/>
              </a:lnSpc>
            </a:pPr>
            <a:r>
              <a:rPr lang="en-GB" sz="1400" dirty="0">
                <a:solidFill>
                  <a:srgbClr val="E2383F"/>
                </a:solidFill>
                <a:latin typeface="Calibri "/>
                <a:cs typeface="Helvetica Neue Light"/>
              </a:rPr>
              <a:t>What are the potential implications of this for making the case for regulation?</a:t>
            </a:r>
          </a:p>
        </p:txBody>
      </p:sp>
      <p:sp>
        <p:nvSpPr>
          <p:cNvPr id="18" name="Rectangle 17"/>
          <p:cNvSpPr/>
          <p:nvPr/>
        </p:nvSpPr>
        <p:spPr>
          <a:xfrm>
            <a:off x="649111" y="1706908"/>
            <a:ext cx="10778798" cy="333617"/>
          </a:xfrm>
          <a:prstGeom prst="rect">
            <a:avLst/>
          </a:prstGeom>
        </p:spPr>
        <p:txBody>
          <a:bodyPr wrap="square">
            <a:spAutoFit/>
          </a:bodyPr>
          <a:lstStyle/>
          <a:p>
            <a:pPr>
              <a:lnSpc>
                <a:spcPct val="120000"/>
              </a:lnSpc>
            </a:pPr>
            <a:r>
              <a:rPr lang="en-GB" sz="1400" dirty="0">
                <a:solidFill>
                  <a:srgbClr val="E2383F"/>
                </a:solidFill>
                <a:latin typeface="Calibri "/>
                <a:cs typeface="Helvetica Neue Light"/>
              </a:rPr>
              <a:t>How compelling is this ‘Upshot’ when making the case for regulation? </a:t>
            </a:r>
            <a:endParaRPr lang="en-GB" sz="1600" dirty="0">
              <a:solidFill>
                <a:srgbClr val="E2383F"/>
              </a:solidFill>
              <a:latin typeface="Calibri "/>
              <a:cs typeface="Helvetica Neue Light"/>
            </a:endParaRPr>
          </a:p>
        </p:txBody>
      </p:sp>
      <p:sp>
        <p:nvSpPr>
          <p:cNvPr id="19" name="Rectangle 18"/>
          <p:cNvSpPr/>
          <p:nvPr/>
        </p:nvSpPr>
        <p:spPr>
          <a:xfrm>
            <a:off x="2492429" y="2050592"/>
            <a:ext cx="8778171" cy="742383"/>
          </a:xfrm>
          <a:prstGeom prst="rect">
            <a:avLst/>
          </a:prstGeom>
        </p:spPr>
        <p:txBody>
          <a:bodyPr wrap="square">
            <a:spAutoFit/>
          </a:bodyPr>
          <a:lstStyle/>
          <a:p>
            <a:pPr marL="285750" indent="-285750">
              <a:lnSpc>
                <a:spcPct val="120000"/>
              </a:lnSpc>
              <a:buFontTx/>
              <a:buChar char="-"/>
            </a:pPr>
            <a:r>
              <a:rPr lang="en-GB" sz="1200" dirty="0">
                <a:solidFill>
                  <a:schemeClr val="tx1">
                    <a:lumMod val="65000"/>
                    <a:lumOff val="35000"/>
                  </a:schemeClr>
                </a:solidFill>
                <a:latin typeface="Calibri "/>
                <a:cs typeface="Helvetica Neue Light"/>
              </a:rPr>
              <a:t>Very compelling for this cohort: it speaks directly to their need for fairness and their love of rule and order. </a:t>
            </a:r>
          </a:p>
          <a:p>
            <a:pPr marL="285750" indent="-285750">
              <a:lnSpc>
                <a:spcPct val="120000"/>
              </a:lnSpc>
              <a:buFontTx/>
              <a:buChar char="-"/>
            </a:pPr>
            <a:r>
              <a:rPr lang="en-GB" sz="1200" dirty="0">
                <a:solidFill>
                  <a:schemeClr val="tx1">
                    <a:lumMod val="65000"/>
                    <a:lumOff val="35000"/>
                  </a:schemeClr>
                </a:solidFill>
                <a:latin typeface="Calibri "/>
                <a:cs typeface="Helvetica Neue Light"/>
              </a:rPr>
              <a:t>Note that this cohort personally have few qualms about ‘othering’ people </a:t>
            </a:r>
            <a:r>
              <a:rPr lang="mr-IN" sz="1200" dirty="0">
                <a:solidFill>
                  <a:schemeClr val="tx1">
                    <a:lumMod val="65000"/>
                    <a:lumOff val="35000"/>
                  </a:schemeClr>
                </a:solidFill>
                <a:latin typeface="Calibri "/>
                <a:cs typeface="Helvetica Neue Light"/>
              </a:rPr>
              <a:t>–</a:t>
            </a:r>
            <a:r>
              <a:rPr lang="en-GB" sz="1200" dirty="0">
                <a:solidFill>
                  <a:schemeClr val="tx1">
                    <a:lumMod val="65000"/>
                    <a:lumOff val="35000"/>
                  </a:schemeClr>
                </a:solidFill>
                <a:latin typeface="Calibri "/>
                <a:cs typeface="Helvetica Neue Light"/>
              </a:rPr>
              <a:t> but we would strongly advise against using this as a case for (more) regulation.</a:t>
            </a:r>
          </a:p>
        </p:txBody>
      </p:sp>
      <p:grpSp>
        <p:nvGrpSpPr>
          <p:cNvPr id="20" name="Group 19"/>
          <p:cNvGrpSpPr/>
          <p:nvPr/>
        </p:nvGrpSpPr>
        <p:grpSpPr>
          <a:xfrm>
            <a:off x="770186" y="2181124"/>
            <a:ext cx="1425633" cy="326368"/>
            <a:chOff x="831870" y="5319888"/>
            <a:chExt cx="1425633" cy="326368"/>
          </a:xfrm>
        </p:grpSpPr>
        <p:sp>
          <p:nvSpPr>
            <p:cNvPr id="21" name="5-Point Star 20"/>
            <p:cNvSpPr/>
            <p:nvPr/>
          </p:nvSpPr>
          <p:spPr>
            <a:xfrm>
              <a:off x="834647" y="5319888"/>
              <a:ext cx="281002" cy="255814"/>
            </a:xfrm>
            <a:prstGeom prst="star5">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latin typeface="Calibri "/>
              </a:endParaRPr>
            </a:p>
          </p:txBody>
        </p:sp>
        <p:sp>
          <p:nvSpPr>
            <p:cNvPr id="22" name="5-Point Star 21"/>
            <p:cNvSpPr/>
            <p:nvPr/>
          </p:nvSpPr>
          <p:spPr>
            <a:xfrm>
              <a:off x="1115649" y="5319888"/>
              <a:ext cx="281002" cy="255814"/>
            </a:xfrm>
            <a:prstGeom prst="star5">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latin typeface="Calibri "/>
              </a:endParaRPr>
            </a:p>
          </p:txBody>
        </p:sp>
        <p:sp>
          <p:nvSpPr>
            <p:cNvPr id="23" name="5-Point Star 22"/>
            <p:cNvSpPr/>
            <p:nvPr/>
          </p:nvSpPr>
          <p:spPr>
            <a:xfrm>
              <a:off x="1396651" y="5319888"/>
              <a:ext cx="281002" cy="255814"/>
            </a:xfrm>
            <a:prstGeom prst="star5">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latin typeface="Calibri "/>
              </a:endParaRPr>
            </a:p>
          </p:txBody>
        </p:sp>
        <p:sp>
          <p:nvSpPr>
            <p:cNvPr id="24" name="5-Point Star 23"/>
            <p:cNvSpPr/>
            <p:nvPr/>
          </p:nvSpPr>
          <p:spPr>
            <a:xfrm>
              <a:off x="1677653" y="5319888"/>
              <a:ext cx="281002" cy="255814"/>
            </a:xfrm>
            <a:prstGeom prst="star5">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latin typeface="Calibri "/>
              </a:endParaRPr>
            </a:p>
          </p:txBody>
        </p:sp>
        <p:sp>
          <p:nvSpPr>
            <p:cNvPr id="25" name="5-Point Star 24"/>
            <p:cNvSpPr/>
            <p:nvPr/>
          </p:nvSpPr>
          <p:spPr>
            <a:xfrm>
              <a:off x="1963989" y="5319888"/>
              <a:ext cx="281002" cy="255814"/>
            </a:xfrm>
            <a:prstGeom prst="star5">
              <a:avLst/>
            </a:prstGeom>
            <a:solidFill>
              <a:schemeClr val="tx1">
                <a:lumMod val="65000"/>
                <a:lumOff val="35000"/>
                <a:alpha val="68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latin typeface="Calibri "/>
              </a:endParaRPr>
            </a:p>
          </p:txBody>
        </p:sp>
        <p:cxnSp>
          <p:nvCxnSpPr>
            <p:cNvPr id="26" name="Straight Connector 25"/>
            <p:cNvCxnSpPr/>
            <p:nvPr/>
          </p:nvCxnSpPr>
          <p:spPr>
            <a:xfrm>
              <a:off x="831870" y="5646256"/>
              <a:ext cx="1425633" cy="0"/>
            </a:xfrm>
            <a:prstGeom prst="line">
              <a:avLst/>
            </a:prstGeom>
            <a:ln w="3175" cmpd="sng">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grpSp>
      <p:sp>
        <p:nvSpPr>
          <p:cNvPr id="28" name="Rectangle 27"/>
          <p:cNvSpPr/>
          <p:nvPr/>
        </p:nvSpPr>
        <p:spPr>
          <a:xfrm>
            <a:off x="6156427" y="3275549"/>
            <a:ext cx="5159584" cy="1813445"/>
          </a:xfrm>
          <a:prstGeom prst="rect">
            <a:avLst/>
          </a:prstGeom>
        </p:spPr>
        <p:txBody>
          <a:bodyPr wrap="square">
            <a:spAutoFit/>
          </a:bodyPr>
          <a:lstStyle/>
          <a:p>
            <a:pPr>
              <a:lnSpc>
                <a:spcPct val="120000"/>
              </a:lnSpc>
            </a:pPr>
            <a:r>
              <a:rPr lang="en-GB" sz="1400" dirty="0">
                <a:solidFill>
                  <a:srgbClr val="E2383F"/>
                </a:solidFill>
                <a:latin typeface="Calibri "/>
                <a:cs typeface="Helvetica Neue Light"/>
              </a:rPr>
              <a:t>2. In celebrating enforcement is there also the opportunity to sow the seed that robust enforcement is in danger</a:t>
            </a:r>
          </a:p>
          <a:p>
            <a:pPr>
              <a:lnSpc>
                <a:spcPct val="120000"/>
              </a:lnSpc>
            </a:pPr>
            <a:endParaRPr lang="en-GB" sz="600" dirty="0">
              <a:solidFill>
                <a:srgbClr val="9C70BB"/>
              </a:solidFill>
              <a:latin typeface="Calibri "/>
              <a:cs typeface="Helvetica Neue Light"/>
            </a:endParaRPr>
          </a:p>
          <a:p>
            <a:pPr marL="171450" indent="-171450">
              <a:lnSpc>
                <a:spcPct val="120000"/>
              </a:lnSpc>
              <a:buFontTx/>
              <a:buChar char="-"/>
            </a:pPr>
            <a:r>
              <a:rPr lang="en-GB" sz="1200" dirty="0">
                <a:solidFill>
                  <a:schemeClr val="tx1">
                    <a:lumMod val="65000"/>
                    <a:lumOff val="35000"/>
                  </a:schemeClr>
                </a:solidFill>
                <a:latin typeface="Calibri "/>
                <a:cs typeface="Helvetica Neue Light"/>
              </a:rPr>
              <a:t>Encourage people to become excited by little known acts of enforcement and then explain its vulnerability.</a:t>
            </a:r>
          </a:p>
          <a:p>
            <a:pPr marL="171450" indent="-171450">
              <a:lnSpc>
                <a:spcPct val="120000"/>
              </a:lnSpc>
              <a:buFontTx/>
              <a:buChar char="-"/>
            </a:pPr>
            <a:r>
              <a:rPr lang="en-GB" sz="1200" dirty="0">
                <a:solidFill>
                  <a:schemeClr val="tx1">
                    <a:lumMod val="65000"/>
                    <a:lumOff val="35000"/>
                  </a:schemeClr>
                </a:solidFill>
                <a:latin typeface="Calibri "/>
                <a:cs typeface="Helvetica Neue Light"/>
              </a:rPr>
              <a:t>Show how strong enforcement underpins the safety of day-to-day activities, such as eating, buying a new car, visiting a local park, making an online transaction, or posting something on social media.</a:t>
            </a:r>
          </a:p>
        </p:txBody>
      </p:sp>
      <p:cxnSp>
        <p:nvCxnSpPr>
          <p:cNvPr id="27" name="Straight Connector 26">
            <a:extLst>
              <a:ext uri="{FF2B5EF4-FFF2-40B4-BE49-F238E27FC236}">
                <a16:creationId xmlns:a16="http://schemas.microsoft.com/office/drawing/2014/main" id="{4033075C-C6BA-4C6D-8F72-560AB07C1466}"/>
              </a:ext>
            </a:extLst>
          </p:cNvPr>
          <p:cNvCxnSpPr/>
          <p:nvPr/>
        </p:nvCxnSpPr>
        <p:spPr>
          <a:xfrm>
            <a:off x="766394" y="6051141"/>
            <a:ext cx="10260000" cy="0"/>
          </a:xfrm>
          <a:prstGeom prst="line">
            <a:avLst/>
          </a:prstGeom>
          <a:ln w="15875">
            <a:solidFill>
              <a:srgbClr val="E2383F"/>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B694C526-FEA5-4A76-91FA-6F9BCDCD1235}"/>
              </a:ext>
            </a:extLst>
          </p:cNvPr>
          <p:cNvCxnSpPr/>
          <p:nvPr/>
        </p:nvCxnSpPr>
        <p:spPr>
          <a:xfrm>
            <a:off x="836005" y="1317216"/>
            <a:ext cx="10260000" cy="0"/>
          </a:xfrm>
          <a:prstGeom prst="line">
            <a:avLst/>
          </a:prstGeom>
          <a:ln w="15875">
            <a:solidFill>
              <a:srgbClr val="E2383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926581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171224" y="2421128"/>
            <a:ext cx="184666" cy="369332"/>
          </a:xfrm>
          <a:prstGeom prst="rect">
            <a:avLst/>
          </a:prstGeom>
          <a:noFill/>
        </p:spPr>
        <p:txBody>
          <a:bodyPr wrap="none" rtlCol="0">
            <a:spAutoFit/>
          </a:bodyPr>
          <a:lstStyle/>
          <a:p>
            <a:endParaRPr lang="en-GB" dirty="0"/>
          </a:p>
        </p:txBody>
      </p:sp>
      <p:sp>
        <p:nvSpPr>
          <p:cNvPr id="10" name="TextBox 9"/>
          <p:cNvSpPr txBox="1"/>
          <p:nvPr/>
        </p:nvSpPr>
        <p:spPr>
          <a:xfrm>
            <a:off x="1177668" y="2421128"/>
            <a:ext cx="10160449" cy="1754327"/>
          </a:xfrm>
          <a:prstGeom prst="rect">
            <a:avLst/>
          </a:prstGeom>
          <a:noFill/>
        </p:spPr>
        <p:txBody>
          <a:bodyPr wrap="square" rtlCol="0">
            <a:spAutoFit/>
          </a:bodyPr>
          <a:lstStyle/>
          <a:p>
            <a:pPr algn="ctr"/>
            <a:r>
              <a:rPr lang="en-GB" sz="5400" dirty="0">
                <a:solidFill>
                  <a:schemeClr val="tx1">
                    <a:lumMod val="65000"/>
                    <a:lumOff val="35000"/>
                  </a:schemeClr>
                </a:solidFill>
                <a:cs typeface="Helvetica Neue Light"/>
              </a:rPr>
              <a:t>c. “Stop me doing / make me do something for my own good”</a:t>
            </a:r>
          </a:p>
        </p:txBody>
      </p:sp>
    </p:spTree>
    <p:extLst>
      <p:ext uri="{BB962C8B-B14F-4D97-AF65-F5344CB8AC3E}">
        <p14:creationId xmlns:p14="http://schemas.microsoft.com/office/powerpoint/2010/main" val="12421566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171224" y="2356556"/>
            <a:ext cx="184666" cy="369332"/>
          </a:xfrm>
          <a:prstGeom prst="rect">
            <a:avLst/>
          </a:prstGeom>
          <a:noFill/>
        </p:spPr>
        <p:txBody>
          <a:bodyPr wrap="none" rtlCol="0">
            <a:spAutoFit/>
          </a:bodyPr>
          <a:lstStyle/>
          <a:p>
            <a:endParaRPr lang="en-GB" dirty="0"/>
          </a:p>
        </p:txBody>
      </p:sp>
      <p:sp>
        <p:nvSpPr>
          <p:cNvPr id="2" name="TextBox 1"/>
          <p:cNvSpPr txBox="1"/>
          <p:nvPr/>
        </p:nvSpPr>
        <p:spPr>
          <a:xfrm>
            <a:off x="2129281" y="504196"/>
            <a:ext cx="184666" cy="369332"/>
          </a:xfrm>
          <a:prstGeom prst="rect">
            <a:avLst/>
          </a:prstGeom>
          <a:noFill/>
        </p:spPr>
        <p:txBody>
          <a:bodyPr wrap="none" rtlCol="0">
            <a:spAutoFit/>
          </a:bodyPr>
          <a:lstStyle/>
          <a:p>
            <a:endParaRPr lang="en-GB" dirty="0"/>
          </a:p>
        </p:txBody>
      </p:sp>
      <p:sp>
        <p:nvSpPr>
          <p:cNvPr id="18" name="Rectangle 17"/>
          <p:cNvSpPr/>
          <p:nvPr/>
        </p:nvSpPr>
        <p:spPr>
          <a:xfrm>
            <a:off x="1000635" y="2318072"/>
            <a:ext cx="10044810" cy="666849"/>
          </a:xfrm>
          <a:prstGeom prst="rect">
            <a:avLst/>
          </a:prstGeom>
        </p:spPr>
        <p:txBody>
          <a:bodyPr wrap="square">
            <a:spAutoFit/>
          </a:bodyPr>
          <a:lstStyle/>
          <a:p>
            <a:pPr lvl="0" algn="ctr">
              <a:lnSpc>
                <a:spcPct val="120000"/>
              </a:lnSpc>
            </a:pPr>
            <a:r>
              <a:rPr lang="en-GB" sz="3200" dirty="0">
                <a:solidFill>
                  <a:srgbClr val="56758B"/>
                </a:solidFill>
                <a:cs typeface="Helvetica Neue Light"/>
              </a:rPr>
              <a:t>‘Stop me / make me do something (for my own good)’ </a:t>
            </a:r>
          </a:p>
        </p:txBody>
      </p:sp>
      <p:sp>
        <p:nvSpPr>
          <p:cNvPr id="11" name="TextBox 10"/>
          <p:cNvSpPr txBox="1"/>
          <p:nvPr/>
        </p:nvSpPr>
        <p:spPr>
          <a:xfrm>
            <a:off x="1830435" y="2984921"/>
            <a:ext cx="8610512" cy="1852815"/>
          </a:xfrm>
          <a:prstGeom prst="rect">
            <a:avLst/>
          </a:prstGeom>
          <a:noFill/>
        </p:spPr>
        <p:txBody>
          <a:bodyPr wrap="square" rtlCol="0">
            <a:spAutoFit/>
          </a:bodyPr>
          <a:lstStyle/>
          <a:p>
            <a:pPr algn="ctr">
              <a:lnSpc>
                <a:spcPct val="120000"/>
              </a:lnSpc>
            </a:pPr>
            <a:r>
              <a:rPr lang="en-GB" sz="2400" dirty="0">
                <a:solidFill>
                  <a:schemeClr val="tx1">
                    <a:lumMod val="65000"/>
                    <a:lumOff val="35000"/>
                  </a:schemeClr>
                </a:solidFill>
                <a:cs typeface="Helvetica Neue Light"/>
              </a:rPr>
              <a:t>‘I know I can’t always be trusted to do things that are in my best interest in the long term </a:t>
            </a:r>
            <a:r>
              <a:rPr lang="mr-IN" sz="2400" dirty="0">
                <a:solidFill>
                  <a:schemeClr val="tx1">
                    <a:lumMod val="65000"/>
                    <a:lumOff val="35000"/>
                  </a:schemeClr>
                </a:solidFill>
                <a:cs typeface="Helvetica Neue Light"/>
              </a:rPr>
              <a:t>–</a:t>
            </a:r>
            <a:r>
              <a:rPr lang="en-GB" sz="2400" dirty="0">
                <a:solidFill>
                  <a:schemeClr val="tx1">
                    <a:lumMod val="65000"/>
                    <a:lumOff val="35000"/>
                  </a:schemeClr>
                </a:solidFill>
                <a:cs typeface="Helvetica Neue Light"/>
              </a:rPr>
              <a:t> especially if it means doing something I don</a:t>
            </a:r>
            <a:r>
              <a:rPr lang="mr-IN" sz="2400" dirty="0">
                <a:solidFill>
                  <a:schemeClr val="tx1">
                    <a:lumMod val="65000"/>
                    <a:lumOff val="35000"/>
                  </a:schemeClr>
                </a:solidFill>
                <a:cs typeface="Helvetica Neue Light"/>
              </a:rPr>
              <a:t>’</a:t>
            </a:r>
            <a:r>
              <a:rPr lang="en-GB" sz="2400" dirty="0">
                <a:solidFill>
                  <a:schemeClr val="tx1">
                    <a:lumMod val="65000"/>
                    <a:lumOff val="35000"/>
                  </a:schemeClr>
                </a:solidFill>
                <a:cs typeface="Helvetica Neue Light"/>
              </a:rPr>
              <a:t>t like right now. I need regulations to reign me and stop me from acting in a way that might be counterintuitive’ </a:t>
            </a:r>
          </a:p>
        </p:txBody>
      </p:sp>
      <p:sp>
        <p:nvSpPr>
          <p:cNvPr id="9" name="Title Placeholder 1"/>
          <p:cNvSpPr txBox="1">
            <a:spLocks/>
          </p:cNvSpPr>
          <p:nvPr/>
        </p:nvSpPr>
        <p:spPr>
          <a:xfrm>
            <a:off x="764091" y="538127"/>
            <a:ext cx="9676856" cy="281590"/>
          </a:xfrm>
          <a:prstGeom prst="rect">
            <a:avLst/>
          </a:prstGeom>
        </p:spPr>
        <p:txBody>
          <a:bodyPr vert="horz" lIns="91440" tIns="45720" rIns="91440" bIns="45720" rtlCol="0" anchor="ctr">
            <a:noAutofit/>
          </a:bodyPr>
          <a:lstStyle>
            <a:lvl1pPr algn="l" defTabSz="457200" rtl="0" eaLnBrk="1" latinLnBrk="0" hangingPunct="1">
              <a:spcBef>
                <a:spcPct val="0"/>
              </a:spcBef>
              <a:buNone/>
              <a:defRPr sz="1400" b="0" i="0" kern="1200" baseline="0">
                <a:solidFill>
                  <a:schemeClr val="tx1"/>
                </a:solidFill>
                <a:latin typeface="Helvetica Neue Light"/>
                <a:ea typeface="+mj-ea"/>
                <a:cs typeface="Helvetica Neue Light"/>
              </a:defRPr>
            </a:lvl1pPr>
          </a:lstStyle>
          <a:p>
            <a:pPr>
              <a:lnSpc>
                <a:spcPct val="120000"/>
              </a:lnSpc>
            </a:pPr>
            <a:r>
              <a:rPr lang="en-GB" sz="1800" b="1" dirty="0">
                <a:solidFill>
                  <a:schemeClr val="bg1"/>
                </a:solidFill>
                <a:latin typeface="+mn-lt"/>
              </a:rPr>
              <a:t>c. Stop me doing / make me do something (for my own good): Our cohort are most likely to say</a:t>
            </a:r>
            <a:r>
              <a:rPr lang="mr-IN" sz="1800" b="1" dirty="0">
                <a:solidFill>
                  <a:schemeClr val="bg1"/>
                </a:solidFill>
                <a:latin typeface="+mn-lt"/>
              </a:rPr>
              <a:t>…</a:t>
            </a:r>
            <a:r>
              <a:rPr lang="en-GB" sz="1800" b="1" dirty="0">
                <a:solidFill>
                  <a:schemeClr val="bg1"/>
                </a:solidFill>
                <a:latin typeface="+mn-lt"/>
              </a:rPr>
              <a:t> </a:t>
            </a:r>
          </a:p>
        </p:txBody>
      </p:sp>
      <p:pic>
        <p:nvPicPr>
          <p:cNvPr id="10" name="Picture 9" descr="Screen Shot 2018-06-22 at 14.33.12.png"/>
          <p:cNvPicPr>
            <a:picLocks noChangeAspect="1"/>
          </p:cNvPicPr>
          <p:nvPr/>
        </p:nvPicPr>
        <p:blipFill>
          <a:blip r:embed="rId3">
            <a:alphaModFix/>
            <a:extLst>
              <a:ext uri="{BEBA8EAE-BF5A-486C-A8C5-ECC9F3942E4B}">
                <a14:imgProps xmlns:a14="http://schemas.microsoft.com/office/drawing/2010/main">
                  <a14:imgLayer r:embed="rId4">
                    <a14:imgEffect>
                      <a14:backgroundRemoval t="3590" b="97436" l="9936" r="89744">
                        <a14:foregroundMark x1="61859" y1="21795" x2="61859" y2="21795"/>
                        <a14:backgroundMark x1="52885" y1="51282" x2="52885" y2="51282"/>
                      </a14:backgroundRemoval>
                    </a14:imgEffect>
                  </a14:imgLayer>
                </a14:imgProps>
              </a:ext>
              <a:ext uri="{28A0092B-C50C-407E-A947-70E740481C1C}">
                <a14:useLocalDpi xmlns:a14="http://schemas.microsoft.com/office/drawing/2010/main" val="0"/>
              </a:ext>
            </a:extLst>
          </a:blip>
          <a:stretch>
            <a:fillRect/>
          </a:stretch>
        </p:blipFill>
        <p:spPr>
          <a:xfrm>
            <a:off x="5605747" y="1419339"/>
            <a:ext cx="871383" cy="1089228"/>
          </a:xfrm>
          <a:prstGeom prst="rect">
            <a:avLst/>
          </a:prstGeom>
        </p:spPr>
      </p:pic>
    </p:spTree>
    <p:extLst>
      <p:ext uri="{BB962C8B-B14F-4D97-AF65-F5344CB8AC3E}">
        <p14:creationId xmlns:p14="http://schemas.microsoft.com/office/powerpoint/2010/main" val="27445820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191663" y="2604206"/>
            <a:ext cx="184666" cy="369332"/>
          </a:xfrm>
          <a:prstGeom prst="rect">
            <a:avLst/>
          </a:prstGeom>
          <a:noFill/>
        </p:spPr>
        <p:txBody>
          <a:bodyPr wrap="none" rtlCol="0">
            <a:spAutoFit/>
          </a:bodyPr>
          <a:lstStyle/>
          <a:p>
            <a:endParaRPr lang="en-GB" dirty="0"/>
          </a:p>
        </p:txBody>
      </p:sp>
      <p:sp>
        <p:nvSpPr>
          <p:cNvPr id="2" name="TextBox 1"/>
          <p:cNvSpPr txBox="1"/>
          <p:nvPr/>
        </p:nvSpPr>
        <p:spPr>
          <a:xfrm>
            <a:off x="2108842" y="751846"/>
            <a:ext cx="184666" cy="369332"/>
          </a:xfrm>
          <a:prstGeom prst="rect">
            <a:avLst/>
          </a:prstGeom>
          <a:noFill/>
        </p:spPr>
        <p:txBody>
          <a:bodyPr wrap="none" rtlCol="0">
            <a:spAutoFit/>
          </a:bodyPr>
          <a:lstStyle/>
          <a:p>
            <a:endParaRPr lang="en-GB" dirty="0"/>
          </a:p>
        </p:txBody>
      </p:sp>
      <p:sp>
        <p:nvSpPr>
          <p:cNvPr id="7" name="Title Placeholder 1"/>
          <p:cNvSpPr txBox="1">
            <a:spLocks/>
          </p:cNvSpPr>
          <p:nvPr/>
        </p:nvSpPr>
        <p:spPr>
          <a:xfrm>
            <a:off x="764091" y="538127"/>
            <a:ext cx="7529840" cy="281590"/>
          </a:xfrm>
          <a:prstGeom prst="rect">
            <a:avLst/>
          </a:prstGeom>
        </p:spPr>
        <p:txBody>
          <a:bodyPr vert="horz" lIns="91440" tIns="45720" rIns="91440" bIns="45720" rtlCol="0" anchor="ctr">
            <a:noAutofit/>
          </a:bodyPr>
          <a:lstStyle>
            <a:lvl1pPr algn="l" defTabSz="457200" rtl="0" eaLnBrk="1" latinLnBrk="0" hangingPunct="1">
              <a:spcBef>
                <a:spcPct val="0"/>
              </a:spcBef>
              <a:buNone/>
              <a:defRPr sz="1400" b="0" i="0" kern="1200" baseline="0">
                <a:solidFill>
                  <a:schemeClr val="tx1"/>
                </a:solidFill>
                <a:latin typeface="Helvetica Neue Light"/>
                <a:ea typeface="+mj-ea"/>
                <a:cs typeface="Helvetica Neue Light"/>
              </a:defRPr>
            </a:lvl1pPr>
          </a:lstStyle>
          <a:p>
            <a:pPr>
              <a:lnSpc>
                <a:spcPct val="120000"/>
              </a:lnSpc>
            </a:pPr>
            <a:r>
              <a:rPr lang="en-GB" sz="1800" b="1" dirty="0">
                <a:solidFill>
                  <a:schemeClr val="bg1"/>
                </a:solidFill>
                <a:latin typeface="+mn-lt"/>
              </a:rPr>
              <a:t>c. Stop me doing / make me do something (for my own good)</a:t>
            </a:r>
          </a:p>
        </p:txBody>
      </p:sp>
      <p:sp>
        <p:nvSpPr>
          <p:cNvPr id="10" name="TextBox 9"/>
          <p:cNvSpPr txBox="1"/>
          <p:nvPr/>
        </p:nvSpPr>
        <p:spPr>
          <a:xfrm>
            <a:off x="756481" y="1312347"/>
            <a:ext cx="10679038" cy="853182"/>
          </a:xfrm>
          <a:prstGeom prst="rect">
            <a:avLst/>
          </a:prstGeom>
          <a:noFill/>
        </p:spPr>
        <p:txBody>
          <a:bodyPr wrap="square" rtlCol="0">
            <a:spAutoFit/>
          </a:bodyPr>
          <a:lstStyle/>
          <a:p>
            <a:pPr>
              <a:lnSpc>
                <a:spcPct val="120000"/>
              </a:lnSpc>
            </a:pPr>
            <a:r>
              <a:rPr lang="en-GB" sz="1400" dirty="0">
                <a:solidFill>
                  <a:srgbClr val="56758B"/>
                </a:solidFill>
                <a:cs typeface="Helvetica Neue Light"/>
              </a:rPr>
              <a:t>Regulations of this type force people into behaving in a way that they may not immediately want to, but that is </a:t>
            </a:r>
            <a:r>
              <a:rPr lang="mr-IN" sz="1400" dirty="0">
                <a:solidFill>
                  <a:srgbClr val="56758B"/>
                </a:solidFill>
                <a:cs typeface="Helvetica Neue Light"/>
              </a:rPr>
              <a:t>–</a:t>
            </a:r>
            <a:r>
              <a:rPr lang="en-GB" sz="1400" dirty="0">
                <a:solidFill>
                  <a:srgbClr val="56758B"/>
                </a:solidFill>
                <a:cs typeface="Helvetica Neue Light"/>
              </a:rPr>
              <a:t> in the long term </a:t>
            </a:r>
            <a:r>
              <a:rPr lang="mr-IN" sz="1400" dirty="0">
                <a:solidFill>
                  <a:srgbClr val="56758B"/>
                </a:solidFill>
                <a:cs typeface="Helvetica Neue Light"/>
              </a:rPr>
              <a:t>–</a:t>
            </a:r>
            <a:r>
              <a:rPr lang="en-GB" sz="1400" dirty="0">
                <a:solidFill>
                  <a:srgbClr val="56758B"/>
                </a:solidFill>
                <a:cs typeface="Helvetica Neue Light"/>
              </a:rPr>
              <a:t> beneficial. </a:t>
            </a:r>
          </a:p>
          <a:p>
            <a:pPr>
              <a:lnSpc>
                <a:spcPct val="120000"/>
              </a:lnSpc>
            </a:pPr>
            <a:endParaRPr lang="en-GB" sz="400" dirty="0">
              <a:solidFill>
                <a:srgbClr val="56758B"/>
              </a:solidFill>
              <a:cs typeface="Helvetica Neue Light"/>
            </a:endParaRPr>
          </a:p>
          <a:p>
            <a:pPr>
              <a:lnSpc>
                <a:spcPct val="120000"/>
              </a:lnSpc>
            </a:pPr>
            <a:r>
              <a:rPr lang="en-GB" sz="1200" dirty="0">
                <a:solidFill>
                  <a:srgbClr val="595959"/>
                </a:solidFill>
                <a:cs typeface="Helvetica Neue Light"/>
              </a:rPr>
              <a:t>The subtext is that these regulations protect people from themselves, and potentially from being in trouble (financially, socially, from a health perspective) or even from being sued, blamed, held to account or guilty of something, in the future. When this audience talk about regulations in this way they generally refer to the following:</a:t>
            </a:r>
          </a:p>
        </p:txBody>
      </p:sp>
      <p:sp>
        <p:nvSpPr>
          <p:cNvPr id="18" name="Rectangle 17"/>
          <p:cNvSpPr/>
          <p:nvPr/>
        </p:nvSpPr>
        <p:spPr>
          <a:xfrm>
            <a:off x="756481" y="2412781"/>
            <a:ext cx="5162732" cy="1415772"/>
          </a:xfrm>
          <a:prstGeom prst="rect">
            <a:avLst/>
          </a:prstGeom>
        </p:spPr>
        <p:txBody>
          <a:bodyPr wrap="square">
            <a:spAutoFit/>
          </a:bodyPr>
          <a:lstStyle/>
          <a:p>
            <a:pPr lvl="0">
              <a:lnSpc>
                <a:spcPct val="120000"/>
              </a:lnSpc>
            </a:pPr>
            <a:r>
              <a:rPr lang="en-GB" sz="1200" b="1" dirty="0">
                <a:solidFill>
                  <a:srgbClr val="595959"/>
                </a:solidFill>
                <a:cs typeface="Helvetica Neue Light"/>
              </a:rPr>
              <a:t>a) Preventing people from behaving in a certain way</a:t>
            </a:r>
          </a:p>
          <a:p>
            <a:pPr marL="171450" lvl="0" indent="-171450" defTabSz="457200">
              <a:lnSpc>
                <a:spcPct val="120000"/>
              </a:lnSpc>
              <a:buFontTx/>
              <a:buChar char="-"/>
              <a:defRPr/>
            </a:pPr>
            <a:r>
              <a:rPr lang="en-GB" sz="1200" dirty="0">
                <a:solidFill>
                  <a:srgbClr val="595959"/>
                </a:solidFill>
                <a:cs typeface="Helvetica Neue Light"/>
              </a:rPr>
              <a:t>Without speed restrictions I would be tempted to speed</a:t>
            </a:r>
          </a:p>
          <a:p>
            <a:pPr marL="171450" lvl="0" indent="-171450" defTabSz="457200">
              <a:lnSpc>
                <a:spcPct val="120000"/>
              </a:lnSpc>
              <a:buFontTx/>
              <a:buChar char="-"/>
              <a:defRPr/>
            </a:pPr>
            <a:r>
              <a:rPr lang="en-GB" sz="1200" dirty="0">
                <a:solidFill>
                  <a:srgbClr val="595959"/>
                </a:solidFill>
                <a:cs typeface="Helvetica Neue Light"/>
              </a:rPr>
              <a:t>Without restrictions on alcohol I might be tempted to drink drive</a:t>
            </a:r>
          </a:p>
          <a:p>
            <a:pPr marL="171450" lvl="0" indent="-171450" defTabSz="457200">
              <a:lnSpc>
                <a:spcPct val="120000"/>
              </a:lnSpc>
              <a:buFontTx/>
              <a:buChar char="-"/>
              <a:defRPr/>
            </a:pPr>
            <a:r>
              <a:rPr lang="en-GB" sz="1200" dirty="0">
                <a:solidFill>
                  <a:srgbClr val="595959"/>
                </a:solidFill>
                <a:cs typeface="Helvetica Neue Light"/>
              </a:rPr>
              <a:t>If health and safety regulations weren’t mandatory in the work place I might be tempted to cut corners</a:t>
            </a:r>
          </a:p>
          <a:p>
            <a:pPr marL="171450" lvl="0" indent="-171450" defTabSz="457200">
              <a:lnSpc>
                <a:spcPct val="120000"/>
              </a:lnSpc>
              <a:buFontTx/>
              <a:buChar char="-"/>
              <a:defRPr/>
            </a:pPr>
            <a:r>
              <a:rPr lang="en-GB" sz="1200" dirty="0">
                <a:solidFill>
                  <a:srgbClr val="595959"/>
                </a:solidFill>
                <a:cs typeface="Helvetica Neue Light"/>
              </a:rPr>
              <a:t>Taxing sugary drinks so that I’m discouraged from drinking them </a:t>
            </a:r>
          </a:p>
        </p:txBody>
      </p:sp>
      <p:sp>
        <p:nvSpPr>
          <p:cNvPr id="19" name="Rectangle 18"/>
          <p:cNvSpPr/>
          <p:nvPr/>
        </p:nvSpPr>
        <p:spPr>
          <a:xfrm>
            <a:off x="6648727" y="2412781"/>
            <a:ext cx="4786792" cy="1185581"/>
          </a:xfrm>
          <a:prstGeom prst="rect">
            <a:avLst/>
          </a:prstGeom>
        </p:spPr>
        <p:txBody>
          <a:bodyPr wrap="square">
            <a:spAutoFit/>
          </a:bodyPr>
          <a:lstStyle/>
          <a:p>
            <a:pPr>
              <a:lnSpc>
                <a:spcPct val="120000"/>
              </a:lnSpc>
            </a:pPr>
            <a:r>
              <a:rPr lang="en-GB" sz="1200" b="1" dirty="0">
                <a:solidFill>
                  <a:srgbClr val="595959"/>
                </a:solidFill>
                <a:cs typeface="Helvetica Neue Light"/>
              </a:rPr>
              <a:t>b) Making people act in a certain way </a:t>
            </a:r>
          </a:p>
          <a:p>
            <a:pPr marL="171450" indent="-171450">
              <a:lnSpc>
                <a:spcPct val="120000"/>
              </a:lnSpc>
              <a:buFontTx/>
              <a:buChar char="-"/>
            </a:pPr>
            <a:r>
              <a:rPr lang="en-GB" sz="1200" dirty="0">
                <a:solidFill>
                  <a:srgbClr val="595959"/>
                </a:solidFill>
                <a:cs typeface="Helvetica Neue Light"/>
              </a:rPr>
              <a:t>Pensions auto enrolment means that people are made to save for their future (so that the state doesn’t have to pick up the bill)</a:t>
            </a:r>
          </a:p>
          <a:p>
            <a:pPr marL="171450" indent="-171450">
              <a:lnSpc>
                <a:spcPct val="120000"/>
              </a:lnSpc>
              <a:buFontTx/>
              <a:buChar char="-"/>
            </a:pPr>
            <a:r>
              <a:rPr lang="en-GB" sz="1200" dirty="0">
                <a:solidFill>
                  <a:srgbClr val="595959"/>
                </a:solidFill>
                <a:cs typeface="Helvetica Neue Light"/>
              </a:rPr>
              <a:t>The smoking ban means that my smoking habit is restricted to certain areas (and potentially restricted overall)</a:t>
            </a:r>
          </a:p>
        </p:txBody>
      </p:sp>
      <p:graphicFrame>
        <p:nvGraphicFramePr>
          <p:cNvPr id="27" name="Table 26"/>
          <p:cNvGraphicFramePr>
            <a:graphicFrameLocks noGrp="1"/>
          </p:cNvGraphicFramePr>
          <p:nvPr>
            <p:extLst>
              <p:ext uri="{D42A27DB-BD31-4B8C-83A1-F6EECF244321}">
                <p14:modId xmlns:p14="http://schemas.microsoft.com/office/powerpoint/2010/main" val="1503150046"/>
              </p:ext>
            </p:extLst>
          </p:nvPr>
        </p:nvGraphicFramePr>
        <p:xfrm>
          <a:off x="794968" y="4484663"/>
          <a:ext cx="10571469" cy="1627632"/>
        </p:xfrm>
        <a:graphic>
          <a:graphicData uri="http://schemas.openxmlformats.org/drawingml/2006/table">
            <a:tbl>
              <a:tblPr firstRow="1" bandRow="1">
                <a:tableStyleId>{5C22544A-7EE6-4342-B048-85BDC9FD1C3A}</a:tableStyleId>
              </a:tblPr>
              <a:tblGrid>
                <a:gridCol w="4353025">
                  <a:extLst>
                    <a:ext uri="{9D8B030D-6E8A-4147-A177-3AD203B41FA5}">
                      <a16:colId xmlns:a16="http://schemas.microsoft.com/office/drawing/2014/main" val="20000"/>
                    </a:ext>
                  </a:extLst>
                </a:gridCol>
                <a:gridCol w="1682052">
                  <a:extLst>
                    <a:ext uri="{9D8B030D-6E8A-4147-A177-3AD203B41FA5}">
                      <a16:colId xmlns:a16="http://schemas.microsoft.com/office/drawing/2014/main" val="20001"/>
                    </a:ext>
                  </a:extLst>
                </a:gridCol>
                <a:gridCol w="4536392">
                  <a:extLst>
                    <a:ext uri="{9D8B030D-6E8A-4147-A177-3AD203B41FA5}">
                      <a16:colId xmlns:a16="http://schemas.microsoft.com/office/drawing/2014/main" val="20002"/>
                    </a:ext>
                  </a:extLst>
                </a:gridCol>
              </a:tblGrid>
              <a:tr h="1066800">
                <a:tc>
                  <a:txBody>
                    <a:bodyPr/>
                    <a:lstStyle/>
                    <a:p>
                      <a:pPr marL="0" marR="0" indent="0" algn="l" defTabSz="457200" rtl="0" eaLnBrk="1" fontAlgn="auto" latinLnBrk="0" hangingPunct="1">
                        <a:lnSpc>
                          <a:spcPct val="120000"/>
                        </a:lnSpc>
                        <a:spcBef>
                          <a:spcPts val="0"/>
                        </a:spcBef>
                        <a:spcAft>
                          <a:spcPts val="0"/>
                        </a:spcAft>
                        <a:buClrTx/>
                        <a:buSzTx/>
                        <a:buFontTx/>
                        <a:buNone/>
                        <a:tabLst/>
                        <a:defRPr/>
                      </a:pPr>
                      <a:r>
                        <a:rPr lang="en-GB" sz="1200" b="0" i="0" dirty="0">
                          <a:solidFill>
                            <a:srgbClr val="008000"/>
                          </a:solidFill>
                          <a:latin typeface="Helvetica Neue Light"/>
                          <a:cs typeface="Helvetica Neue Light"/>
                        </a:rPr>
                        <a:t>(Self) Control, abstinence </a:t>
                      </a:r>
                    </a:p>
                    <a:p>
                      <a:pPr marL="0" marR="0" indent="0" algn="l" defTabSz="457200" rtl="0" eaLnBrk="1" fontAlgn="auto" latinLnBrk="0" hangingPunct="1">
                        <a:lnSpc>
                          <a:spcPct val="120000"/>
                        </a:lnSpc>
                        <a:spcBef>
                          <a:spcPts val="0"/>
                        </a:spcBef>
                        <a:spcAft>
                          <a:spcPts val="0"/>
                        </a:spcAft>
                        <a:buClrTx/>
                        <a:buSzTx/>
                        <a:buFontTx/>
                        <a:buNone/>
                        <a:tabLst/>
                        <a:defRPr/>
                      </a:pPr>
                      <a:r>
                        <a:rPr lang="en-GB" sz="1200" b="0" dirty="0">
                          <a:solidFill>
                            <a:schemeClr val="tx1">
                              <a:lumMod val="65000"/>
                              <a:lumOff val="35000"/>
                            </a:schemeClr>
                          </a:solidFill>
                          <a:latin typeface="Helvetica Neue Light"/>
                          <a:cs typeface="Helvetica Neue Light"/>
                        </a:rPr>
                        <a:t>Can empower people and equip them with restraints when  </a:t>
                      </a:r>
                    </a:p>
                    <a:p>
                      <a:pPr marL="0" marR="0" indent="0" algn="l" defTabSz="457200" rtl="0" eaLnBrk="1" fontAlgn="auto" latinLnBrk="0" hangingPunct="1">
                        <a:lnSpc>
                          <a:spcPct val="120000"/>
                        </a:lnSpc>
                        <a:spcBef>
                          <a:spcPts val="0"/>
                        </a:spcBef>
                        <a:spcAft>
                          <a:spcPts val="0"/>
                        </a:spcAft>
                        <a:buClrTx/>
                        <a:buSzTx/>
                        <a:buFontTx/>
                        <a:buNone/>
                        <a:tabLst/>
                        <a:defRPr/>
                      </a:pPr>
                      <a:r>
                        <a:rPr lang="en-GB" sz="1200" b="0" dirty="0">
                          <a:solidFill>
                            <a:schemeClr val="tx1">
                              <a:lumMod val="65000"/>
                              <a:lumOff val="35000"/>
                            </a:schemeClr>
                          </a:solidFill>
                          <a:latin typeface="Helvetica Neue Light"/>
                          <a:cs typeface="Helvetica Neue Light"/>
                        </a:rPr>
                        <a:t>they are most vulnerable and liable to act in a way that may prove counter intuitive.  </a:t>
                      </a:r>
                    </a:p>
                  </a:txBody>
                  <a:tcPr anchor="ctr">
                    <a:lnL w="6350" cap="flat" cmpd="sng" algn="ctr">
                      <a:solidFill>
                        <a:prstClr val="white">
                          <a:lumMod val="75000"/>
                        </a:prstClr>
                      </a:solidFill>
                      <a:prstDash val="solid"/>
                      <a:round/>
                      <a:headEnd type="none" w="med" len="med"/>
                      <a:tailEnd type="none" w="med" len="med"/>
                    </a:lnL>
                    <a:lnR w="6350" cap="flat" cmpd="sng" algn="ctr">
                      <a:solidFill>
                        <a:prstClr val="white">
                          <a:lumMod val="75000"/>
                        </a:prstClr>
                      </a:solidFill>
                      <a:prstDash val="solid"/>
                      <a:round/>
                      <a:headEnd type="none" w="med" len="med"/>
                      <a:tailEnd type="none" w="med" len="med"/>
                    </a:lnR>
                    <a:lnT w="6350" cap="flat" cmpd="sng" algn="ctr">
                      <a:solidFill>
                        <a:prstClr val="white">
                          <a:lumMod val="75000"/>
                        </a:prstClr>
                      </a:solidFill>
                      <a:prstDash val="solid"/>
                      <a:round/>
                      <a:headEnd type="none" w="med" len="med"/>
                      <a:tailEnd type="none" w="med" len="med"/>
                    </a:lnT>
                    <a:lnB w="6350" cap="flat" cmpd="sng" algn="ctr">
                      <a:solidFill>
                        <a:prstClr val="white">
                          <a:lumMod val="75000"/>
                        </a:prstClr>
                      </a:solidFill>
                      <a:prstDash val="solid"/>
                      <a:round/>
                      <a:headEnd type="none" w="med" len="med"/>
                      <a:tailEnd type="none" w="med" len="med"/>
                    </a:lnB>
                    <a:noFill/>
                  </a:tcPr>
                </a:tc>
                <a:tc>
                  <a:txBody>
                    <a:bodyPr/>
                    <a:lstStyle/>
                    <a:p>
                      <a:pPr algn="ctr">
                        <a:lnSpc>
                          <a:spcPct val="120000"/>
                        </a:lnSpc>
                      </a:pPr>
                      <a:r>
                        <a:rPr lang="en-GB" sz="1600" b="0" i="0" dirty="0">
                          <a:solidFill>
                            <a:schemeClr val="tx1">
                              <a:lumMod val="65000"/>
                              <a:lumOff val="35000"/>
                            </a:schemeClr>
                          </a:solidFill>
                          <a:latin typeface="Helvetica Neue Light"/>
                          <a:cs typeface="Helvetica Neue Light"/>
                        </a:rPr>
                        <a:t>Stop me doing / make me</a:t>
                      </a:r>
                      <a:r>
                        <a:rPr lang="en-GB" sz="1600" b="0" i="0" baseline="0" dirty="0">
                          <a:solidFill>
                            <a:schemeClr val="tx1">
                              <a:lumMod val="65000"/>
                              <a:lumOff val="35000"/>
                            </a:schemeClr>
                          </a:solidFill>
                          <a:latin typeface="Helvetica Neue Light"/>
                          <a:cs typeface="Helvetica Neue Light"/>
                        </a:rPr>
                        <a:t> do something (for my own good)</a:t>
                      </a:r>
                    </a:p>
                  </a:txBody>
                  <a:tcPr anchor="ctr">
                    <a:lnL w="6350" cap="flat" cmpd="sng" algn="ctr">
                      <a:solidFill>
                        <a:prstClr val="white">
                          <a:lumMod val="75000"/>
                        </a:prstClr>
                      </a:solidFill>
                      <a:prstDash val="solid"/>
                      <a:round/>
                      <a:headEnd type="none" w="med" len="med"/>
                      <a:tailEnd type="none" w="med" len="med"/>
                    </a:lnL>
                    <a:lnR w="6350" cap="flat" cmpd="sng" algn="ctr">
                      <a:solidFill>
                        <a:prstClr val="white">
                          <a:lumMod val="75000"/>
                        </a:prstClr>
                      </a:solidFill>
                      <a:prstDash val="solid"/>
                      <a:round/>
                      <a:headEnd type="none" w="med" len="med"/>
                      <a:tailEnd type="none" w="med" len="med"/>
                    </a:lnR>
                    <a:lnT w="6350" cap="flat" cmpd="sng" algn="ctr">
                      <a:solidFill>
                        <a:prstClr val="white">
                          <a:lumMod val="75000"/>
                        </a:prstClr>
                      </a:solidFill>
                      <a:prstDash val="solid"/>
                      <a:round/>
                      <a:headEnd type="none" w="med" len="med"/>
                      <a:tailEnd type="none" w="med" len="med"/>
                    </a:lnT>
                    <a:lnB w="6350" cap="flat" cmpd="sng" algn="ctr">
                      <a:solidFill>
                        <a:prstClr val="white">
                          <a:lumMod val="75000"/>
                        </a:prstClr>
                      </a:solidFill>
                      <a:prstDash val="solid"/>
                      <a:round/>
                      <a:headEnd type="none" w="med" len="med"/>
                      <a:tailEnd type="none" w="med" len="med"/>
                    </a:lnB>
                    <a:noFill/>
                  </a:tcPr>
                </a:tc>
                <a:tc>
                  <a:txBody>
                    <a:bodyPr/>
                    <a:lstStyle/>
                    <a:p>
                      <a:pPr marL="0" marR="0" lvl="0" indent="0" algn="r" defTabSz="457200" rtl="0" eaLnBrk="1" fontAlgn="auto" latinLnBrk="0" hangingPunct="1">
                        <a:lnSpc>
                          <a:spcPct val="120000"/>
                        </a:lnSpc>
                        <a:spcBef>
                          <a:spcPts val="0"/>
                        </a:spcBef>
                        <a:spcAft>
                          <a:spcPts val="0"/>
                        </a:spcAft>
                        <a:buClrTx/>
                        <a:buSzTx/>
                        <a:buFontTx/>
                        <a:buNone/>
                        <a:tabLst/>
                        <a:defRPr/>
                      </a:pPr>
                      <a:r>
                        <a:rPr lang="en-GB" sz="1200" b="0" i="0" dirty="0">
                          <a:solidFill>
                            <a:srgbClr val="FF0000"/>
                          </a:solidFill>
                          <a:latin typeface="Helvetica Neue Light"/>
                          <a:cs typeface="Helvetica Neue Light"/>
                        </a:rPr>
                        <a:t>Patronising, infantilising</a:t>
                      </a:r>
                    </a:p>
                    <a:p>
                      <a:pPr lvl="0" algn="r">
                        <a:lnSpc>
                          <a:spcPct val="120000"/>
                        </a:lnSpc>
                      </a:pPr>
                      <a:r>
                        <a:rPr lang="en-GB" sz="1200" b="0" dirty="0">
                          <a:solidFill>
                            <a:prstClr val="black">
                              <a:lumMod val="65000"/>
                              <a:lumOff val="35000"/>
                            </a:prstClr>
                          </a:solidFill>
                          <a:latin typeface="Helvetica Neue Light"/>
                          <a:cs typeface="Helvetica Neue Light"/>
                        </a:rPr>
                        <a:t>Do</a:t>
                      </a:r>
                      <a:r>
                        <a:rPr lang="en-GB" sz="1200" b="0" baseline="0" dirty="0">
                          <a:solidFill>
                            <a:prstClr val="black">
                              <a:lumMod val="65000"/>
                              <a:lumOff val="35000"/>
                            </a:prstClr>
                          </a:solidFill>
                          <a:latin typeface="Helvetica Neue Light"/>
                          <a:cs typeface="Helvetica Neue Light"/>
                        </a:rPr>
                        <a:t> to</a:t>
                      </a:r>
                      <a:r>
                        <a:rPr lang="en-GB" sz="1200" b="0" dirty="0">
                          <a:solidFill>
                            <a:prstClr val="black">
                              <a:lumMod val="65000"/>
                              <a:lumOff val="35000"/>
                            </a:prstClr>
                          </a:solidFill>
                          <a:latin typeface="Helvetica Neue Light"/>
                          <a:cs typeface="Helvetica Neue Light"/>
                        </a:rPr>
                        <a:t>o many restrictions interfere with the liberties of the individual? This prompts fear of a</a:t>
                      </a:r>
                      <a:r>
                        <a:rPr lang="en-GB" sz="1200" b="0" baseline="0" dirty="0">
                          <a:solidFill>
                            <a:prstClr val="black">
                              <a:lumMod val="65000"/>
                              <a:lumOff val="35000"/>
                            </a:prstClr>
                          </a:solidFill>
                          <a:latin typeface="Helvetica Neue Light"/>
                          <a:cs typeface="Helvetica Neue Light"/>
                        </a:rPr>
                        <a:t> </a:t>
                      </a:r>
                      <a:r>
                        <a:rPr lang="en-GB" sz="1200" b="0" dirty="0">
                          <a:solidFill>
                            <a:prstClr val="black">
                              <a:lumMod val="65000"/>
                              <a:lumOff val="35000"/>
                            </a:prstClr>
                          </a:solidFill>
                          <a:latin typeface="Helvetica Neue Light"/>
                          <a:cs typeface="Helvetica Neue Light"/>
                        </a:rPr>
                        <a:t>world in which people:</a:t>
                      </a:r>
                    </a:p>
                    <a:p>
                      <a:pPr marL="171450" lvl="0" indent="-171450" algn="r">
                        <a:lnSpc>
                          <a:spcPct val="120000"/>
                        </a:lnSpc>
                        <a:buFontTx/>
                        <a:buChar char="-"/>
                      </a:pPr>
                      <a:r>
                        <a:rPr lang="en-GB" sz="1200" b="0" dirty="0">
                          <a:solidFill>
                            <a:prstClr val="black">
                              <a:lumMod val="65000"/>
                              <a:lumOff val="35000"/>
                            </a:prstClr>
                          </a:solidFill>
                          <a:latin typeface="Helvetica Neue Light"/>
                          <a:cs typeface="Helvetica Neue Light"/>
                        </a:rPr>
                        <a:t>have lost track of common sense</a:t>
                      </a:r>
                    </a:p>
                    <a:p>
                      <a:pPr marL="171450" lvl="0" indent="-171450" algn="r">
                        <a:lnSpc>
                          <a:spcPct val="120000"/>
                        </a:lnSpc>
                        <a:buFontTx/>
                        <a:buChar char="-"/>
                      </a:pPr>
                      <a:r>
                        <a:rPr lang="en-GB" sz="1200" b="0" dirty="0">
                          <a:solidFill>
                            <a:prstClr val="black">
                              <a:lumMod val="65000"/>
                              <a:lumOff val="35000"/>
                            </a:prstClr>
                          </a:solidFill>
                          <a:latin typeface="Helvetica Neue Light"/>
                          <a:cs typeface="Helvetica Neue Light"/>
                        </a:rPr>
                        <a:t>expect to be protected from all eventualities</a:t>
                      </a:r>
                    </a:p>
                    <a:p>
                      <a:pPr marL="171450" lvl="0" indent="-171450" algn="r">
                        <a:lnSpc>
                          <a:spcPct val="120000"/>
                        </a:lnSpc>
                        <a:buFontTx/>
                        <a:buChar char="-"/>
                      </a:pPr>
                      <a:r>
                        <a:rPr lang="en-GB" sz="1200" b="0" dirty="0">
                          <a:solidFill>
                            <a:prstClr val="black">
                              <a:lumMod val="65000"/>
                              <a:lumOff val="35000"/>
                            </a:prstClr>
                          </a:solidFill>
                          <a:latin typeface="Helvetica Neue Light"/>
                          <a:cs typeface="Helvetica Neue Light"/>
                        </a:rPr>
                        <a:t>are afraid of everything </a:t>
                      </a:r>
                    </a:p>
                    <a:p>
                      <a:pPr marL="171450" lvl="0" indent="-171450" algn="r">
                        <a:lnSpc>
                          <a:spcPct val="120000"/>
                        </a:lnSpc>
                        <a:buFontTx/>
                        <a:buChar char="-"/>
                      </a:pPr>
                      <a:r>
                        <a:rPr lang="en-GB" sz="1200" b="0" dirty="0">
                          <a:solidFill>
                            <a:prstClr val="black">
                              <a:lumMod val="65000"/>
                              <a:lumOff val="35000"/>
                            </a:prstClr>
                          </a:solidFill>
                          <a:latin typeface="Helvetica Neue Light"/>
                          <a:cs typeface="Helvetica Neue Light"/>
                        </a:rPr>
                        <a:t>lack responsibility for their actions.</a:t>
                      </a:r>
                      <a:r>
                        <a:rPr lang="en-GB" sz="1200" b="0" i="0" dirty="0">
                          <a:solidFill>
                            <a:srgbClr val="FF0000"/>
                          </a:solidFill>
                          <a:latin typeface="Helvetica Neue Light"/>
                          <a:cs typeface="Helvetica Neue Light"/>
                        </a:rPr>
                        <a:t>  </a:t>
                      </a:r>
                    </a:p>
                  </a:txBody>
                  <a:tcPr anchor="ctr">
                    <a:lnL w="6350" cap="flat" cmpd="sng" algn="ctr">
                      <a:solidFill>
                        <a:prstClr val="white">
                          <a:lumMod val="75000"/>
                        </a:prstClr>
                      </a:solidFill>
                      <a:prstDash val="solid"/>
                      <a:round/>
                      <a:headEnd type="none" w="med" len="med"/>
                      <a:tailEnd type="none" w="med" len="med"/>
                    </a:lnL>
                    <a:lnR w="6350" cap="flat" cmpd="sng" algn="ctr">
                      <a:solidFill>
                        <a:prstClr val="white">
                          <a:lumMod val="75000"/>
                        </a:prstClr>
                      </a:solidFill>
                      <a:prstDash val="solid"/>
                      <a:round/>
                      <a:headEnd type="none" w="med" len="med"/>
                      <a:tailEnd type="none" w="med" len="med"/>
                    </a:lnR>
                    <a:lnT w="6350" cap="flat" cmpd="sng" algn="ctr">
                      <a:solidFill>
                        <a:prstClr val="white">
                          <a:lumMod val="75000"/>
                        </a:prstClr>
                      </a:solidFill>
                      <a:prstDash val="solid"/>
                      <a:round/>
                      <a:headEnd type="none" w="med" len="med"/>
                      <a:tailEnd type="none" w="med" len="med"/>
                    </a:lnT>
                    <a:lnB w="6350" cap="flat" cmpd="sng" algn="ctr">
                      <a:solidFill>
                        <a:prstClr val="white">
                          <a:lumMod val="75000"/>
                        </a:prstClr>
                      </a:solidFill>
                      <a:prstDash val="solid"/>
                      <a:round/>
                      <a:headEnd type="none" w="med" len="med"/>
                      <a:tailEnd type="none" w="med" len="med"/>
                    </a:lnB>
                    <a:noFill/>
                  </a:tcPr>
                </a:tc>
                <a:extLst>
                  <a:ext uri="{0D108BD9-81ED-4DB2-BD59-A6C34878D82A}">
                    <a16:rowId xmlns:a16="http://schemas.microsoft.com/office/drawing/2014/main" val="10000"/>
                  </a:ext>
                </a:extLst>
              </a:tr>
            </a:tbl>
          </a:graphicData>
        </a:graphic>
      </p:graphicFrame>
      <p:sp>
        <p:nvSpPr>
          <p:cNvPr id="28" name="Right Arrow 27"/>
          <p:cNvSpPr/>
          <p:nvPr/>
        </p:nvSpPr>
        <p:spPr>
          <a:xfrm flipH="1">
            <a:off x="4841840" y="4841492"/>
            <a:ext cx="371378" cy="1058356"/>
          </a:xfrm>
          <a:prstGeom prst="rightArrow">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sp>
        <p:nvSpPr>
          <p:cNvPr id="29" name="Right Arrow 28"/>
          <p:cNvSpPr/>
          <p:nvPr/>
        </p:nvSpPr>
        <p:spPr>
          <a:xfrm>
            <a:off x="6742183" y="4841492"/>
            <a:ext cx="338244" cy="1058356"/>
          </a:xfrm>
          <a:prstGeom prst="rightArrow">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pic>
        <p:nvPicPr>
          <p:cNvPr id="30" name="Picture 29" descr="Screen Shot 2018-06-22 at 14.33.12.png"/>
          <p:cNvPicPr>
            <a:picLocks noChangeAspect="1"/>
          </p:cNvPicPr>
          <p:nvPr/>
        </p:nvPicPr>
        <p:blipFill>
          <a:blip r:embed="rId3">
            <a:alphaModFix amt="14000"/>
            <a:extLst>
              <a:ext uri="{BEBA8EAE-BF5A-486C-A8C5-ECC9F3942E4B}">
                <a14:imgProps xmlns:a14="http://schemas.microsoft.com/office/drawing/2010/main">
                  <a14:imgLayer r:embed="rId4">
                    <a14:imgEffect>
                      <a14:backgroundRemoval t="3590" b="97436" l="9936" r="89744">
                        <a14:foregroundMark x1="61859" y1="21795" x2="61859" y2="21795"/>
                        <a14:backgroundMark x1="52885" y1="51282" x2="52885" y2="51282"/>
                      </a14:backgroundRemoval>
                    </a14:imgEffect>
                  </a14:imgLayer>
                </a14:imgProps>
              </a:ext>
              <a:ext uri="{28A0092B-C50C-407E-A947-70E740481C1C}">
                <a14:useLocalDpi xmlns:a14="http://schemas.microsoft.com/office/drawing/2010/main" val="0"/>
              </a:ext>
            </a:extLst>
          </a:blip>
          <a:stretch>
            <a:fillRect/>
          </a:stretch>
        </p:blipFill>
        <p:spPr>
          <a:xfrm>
            <a:off x="5585308" y="4912398"/>
            <a:ext cx="871383" cy="1089228"/>
          </a:xfrm>
          <a:prstGeom prst="rect">
            <a:avLst/>
          </a:prstGeom>
        </p:spPr>
      </p:pic>
      <p:sp>
        <p:nvSpPr>
          <p:cNvPr id="31" name="Rectangle 30"/>
          <p:cNvSpPr/>
          <p:nvPr/>
        </p:nvSpPr>
        <p:spPr>
          <a:xfrm>
            <a:off x="754677" y="3896216"/>
            <a:ext cx="10611760" cy="520784"/>
          </a:xfrm>
          <a:prstGeom prst="rect">
            <a:avLst/>
          </a:prstGeom>
        </p:spPr>
        <p:txBody>
          <a:bodyPr wrap="square">
            <a:spAutoFit/>
          </a:bodyPr>
          <a:lstStyle/>
          <a:p>
            <a:pPr>
              <a:lnSpc>
                <a:spcPct val="120000"/>
              </a:lnSpc>
            </a:pPr>
            <a:r>
              <a:rPr lang="en-GB" sz="1200" dirty="0">
                <a:solidFill>
                  <a:schemeClr val="tx1">
                    <a:lumMod val="65000"/>
                    <a:lumOff val="35000"/>
                  </a:schemeClr>
                </a:solidFill>
                <a:cs typeface="Helvetica Neue Light"/>
              </a:rPr>
              <a:t>Support for these types of regulations requires a certain amount of enlightenment: it is essentially an admission that individuals have lost their own self regulatory mechanism. It is therefore very easy for people to see the negatives (as opposed to the benefits).</a:t>
            </a:r>
          </a:p>
        </p:txBody>
      </p:sp>
    </p:spTree>
    <p:extLst>
      <p:ext uri="{BB962C8B-B14F-4D97-AF65-F5344CB8AC3E}">
        <p14:creationId xmlns:p14="http://schemas.microsoft.com/office/powerpoint/2010/main" val="54112440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175233" y="2986402"/>
            <a:ext cx="184666" cy="369332"/>
          </a:xfrm>
          <a:prstGeom prst="rect">
            <a:avLst/>
          </a:prstGeom>
          <a:noFill/>
        </p:spPr>
        <p:txBody>
          <a:bodyPr wrap="none" rtlCol="0">
            <a:spAutoFit/>
          </a:bodyPr>
          <a:lstStyle/>
          <a:p>
            <a:endParaRPr lang="en-GB" dirty="0">
              <a:latin typeface="Calibri "/>
            </a:endParaRPr>
          </a:p>
        </p:txBody>
      </p:sp>
      <p:sp>
        <p:nvSpPr>
          <p:cNvPr id="7" name="Title Placeholder 1"/>
          <p:cNvSpPr txBox="1">
            <a:spLocks/>
          </p:cNvSpPr>
          <p:nvPr/>
        </p:nvSpPr>
        <p:spPr>
          <a:xfrm>
            <a:off x="764091" y="538127"/>
            <a:ext cx="7529840" cy="281590"/>
          </a:xfrm>
          <a:prstGeom prst="rect">
            <a:avLst/>
          </a:prstGeom>
        </p:spPr>
        <p:txBody>
          <a:bodyPr vert="horz" lIns="91440" tIns="45720" rIns="91440" bIns="45720" rtlCol="0" anchor="ctr">
            <a:noAutofit/>
          </a:bodyPr>
          <a:lstStyle>
            <a:lvl1pPr algn="l" defTabSz="457200" rtl="0" eaLnBrk="1" latinLnBrk="0" hangingPunct="1">
              <a:spcBef>
                <a:spcPct val="0"/>
              </a:spcBef>
              <a:buNone/>
              <a:defRPr sz="1400" b="0" i="0" kern="1200" baseline="0">
                <a:solidFill>
                  <a:schemeClr val="tx1"/>
                </a:solidFill>
                <a:latin typeface="Helvetica Neue Light"/>
                <a:ea typeface="+mj-ea"/>
                <a:cs typeface="Helvetica Neue Light"/>
              </a:defRPr>
            </a:lvl1pPr>
          </a:lstStyle>
          <a:p>
            <a:pPr>
              <a:lnSpc>
                <a:spcPct val="120000"/>
              </a:lnSpc>
            </a:pPr>
            <a:r>
              <a:rPr lang="en-GB" sz="1800" b="1" dirty="0">
                <a:solidFill>
                  <a:schemeClr val="bg1"/>
                </a:solidFill>
                <a:latin typeface="Calibri "/>
              </a:rPr>
              <a:t>c. Stop me doing / make me do something (for my own good)</a:t>
            </a:r>
          </a:p>
        </p:txBody>
      </p:sp>
      <p:sp>
        <p:nvSpPr>
          <p:cNvPr id="9" name="Rectangle 8"/>
          <p:cNvSpPr/>
          <p:nvPr/>
        </p:nvSpPr>
        <p:spPr>
          <a:xfrm>
            <a:off x="868337" y="1655380"/>
            <a:ext cx="10455325" cy="1000915"/>
          </a:xfrm>
          <a:prstGeom prst="rect">
            <a:avLst/>
          </a:prstGeom>
        </p:spPr>
        <p:txBody>
          <a:bodyPr wrap="square">
            <a:spAutoFit/>
          </a:bodyPr>
          <a:lstStyle/>
          <a:p>
            <a:pPr>
              <a:lnSpc>
                <a:spcPct val="120000"/>
              </a:lnSpc>
            </a:pPr>
            <a:r>
              <a:rPr lang="en-GB" sz="1400" dirty="0">
                <a:solidFill>
                  <a:srgbClr val="56758B"/>
                </a:solidFill>
                <a:latin typeface="Calibri "/>
                <a:cs typeface="Helvetica Neue Light"/>
              </a:rPr>
              <a:t>Weighing up the consequences</a:t>
            </a:r>
          </a:p>
          <a:p>
            <a:pPr>
              <a:lnSpc>
                <a:spcPct val="120000"/>
              </a:lnSpc>
            </a:pPr>
            <a:r>
              <a:rPr lang="en-GB" sz="1200" dirty="0">
                <a:solidFill>
                  <a:schemeClr val="tx1">
                    <a:lumMod val="65000"/>
                    <a:lumOff val="35000"/>
                  </a:schemeClr>
                </a:solidFill>
                <a:latin typeface="Calibri "/>
                <a:cs typeface="Helvetica Neue Light"/>
              </a:rPr>
              <a:t>This is a very difficult area of regulation to talk about because each example requires an individual to weigh up the consequences of acting a) in line with the regulation vs. b) in line with how they want to act in a particular moment: </a:t>
            </a:r>
          </a:p>
          <a:p>
            <a:pPr>
              <a:lnSpc>
                <a:spcPct val="120000"/>
              </a:lnSpc>
            </a:pPr>
            <a:endParaRPr lang="en-GB" sz="1200" dirty="0">
              <a:solidFill>
                <a:schemeClr val="tx1">
                  <a:lumMod val="65000"/>
                  <a:lumOff val="35000"/>
                </a:schemeClr>
              </a:solidFill>
              <a:latin typeface="Calibri "/>
              <a:cs typeface="Helvetica Neue Light"/>
            </a:endParaRPr>
          </a:p>
        </p:txBody>
      </p:sp>
      <p:pic>
        <p:nvPicPr>
          <p:cNvPr id="3" name="Picture 2" descr="Screen Shot 2018-06-22 at 17.23.27.png"/>
          <p:cNvPicPr>
            <a:picLocks noChangeAspect="1"/>
          </p:cNvPicPr>
          <p:nvPr/>
        </p:nvPicPr>
        <p:blipFill>
          <a:blip r:embed="rId3">
            <a:extLst>
              <a:ext uri="{BEBA8EAE-BF5A-486C-A8C5-ECC9F3942E4B}">
                <a14:imgProps xmlns:a14="http://schemas.microsoft.com/office/drawing/2010/main">
                  <a14:imgLayer r:embed="rId4">
                    <a14:imgEffect>
                      <a14:backgroundRemoval t="9804" b="89916" l="1445" r="89884">
                        <a14:foregroundMark x1="32370" y1="49580" x2="32370" y2="49580"/>
                        <a14:foregroundMark x1="64162" y1="20728" x2="64162" y2="20728"/>
                        <a14:foregroundMark x1="50000" y1="84874" x2="50000" y2="84874"/>
                      </a14:backgroundRemoval>
                    </a14:imgEffect>
                  </a14:imgLayer>
                </a14:imgProps>
              </a:ext>
              <a:ext uri="{28A0092B-C50C-407E-A947-70E740481C1C}">
                <a14:useLocalDpi xmlns:a14="http://schemas.microsoft.com/office/drawing/2010/main" val="0"/>
              </a:ext>
            </a:extLst>
          </a:blip>
          <a:stretch>
            <a:fillRect/>
          </a:stretch>
        </p:blipFill>
        <p:spPr>
          <a:xfrm>
            <a:off x="2925777" y="3106601"/>
            <a:ext cx="754033" cy="778005"/>
          </a:xfrm>
          <a:prstGeom prst="rect">
            <a:avLst/>
          </a:prstGeom>
        </p:spPr>
      </p:pic>
      <p:sp>
        <p:nvSpPr>
          <p:cNvPr id="4" name="TextBox 3"/>
          <p:cNvSpPr txBox="1"/>
          <p:nvPr/>
        </p:nvSpPr>
        <p:spPr>
          <a:xfrm>
            <a:off x="956128" y="3407046"/>
            <a:ext cx="1934937" cy="529376"/>
          </a:xfrm>
          <a:prstGeom prst="rect">
            <a:avLst/>
          </a:prstGeom>
          <a:noFill/>
        </p:spPr>
        <p:txBody>
          <a:bodyPr wrap="square" rtlCol="0">
            <a:spAutoFit/>
          </a:bodyPr>
          <a:lstStyle/>
          <a:p>
            <a:pPr>
              <a:lnSpc>
                <a:spcPct val="120000"/>
              </a:lnSpc>
            </a:pPr>
            <a:r>
              <a:rPr lang="en-GB" sz="1200" dirty="0">
                <a:solidFill>
                  <a:schemeClr val="tx1">
                    <a:lumMod val="65000"/>
                    <a:lumOff val="35000"/>
                  </a:schemeClr>
                </a:solidFill>
                <a:latin typeface="Calibri "/>
                <a:cs typeface="Helvetica Neue Light"/>
              </a:rPr>
              <a:t>If I drink drive I risk of running someone over</a:t>
            </a:r>
          </a:p>
        </p:txBody>
      </p:sp>
      <p:sp>
        <p:nvSpPr>
          <p:cNvPr id="11" name="TextBox 10"/>
          <p:cNvSpPr txBox="1"/>
          <p:nvPr/>
        </p:nvSpPr>
        <p:spPr>
          <a:xfrm>
            <a:off x="3679810" y="2819645"/>
            <a:ext cx="2243004" cy="750975"/>
          </a:xfrm>
          <a:prstGeom prst="rect">
            <a:avLst/>
          </a:prstGeom>
          <a:noFill/>
        </p:spPr>
        <p:txBody>
          <a:bodyPr wrap="square" rtlCol="0">
            <a:spAutoFit/>
          </a:bodyPr>
          <a:lstStyle/>
          <a:p>
            <a:pPr>
              <a:lnSpc>
                <a:spcPct val="120000"/>
              </a:lnSpc>
            </a:pPr>
            <a:r>
              <a:rPr lang="en-GB" sz="1200" dirty="0">
                <a:solidFill>
                  <a:schemeClr val="tx1">
                    <a:lumMod val="65000"/>
                    <a:lumOff val="35000"/>
                  </a:schemeClr>
                </a:solidFill>
                <a:latin typeface="Calibri "/>
                <a:cs typeface="Helvetica Neue Light"/>
              </a:rPr>
              <a:t>If I drink drive I have the convenience of getting home quicker and cheaper</a:t>
            </a:r>
          </a:p>
        </p:txBody>
      </p:sp>
      <p:pic>
        <p:nvPicPr>
          <p:cNvPr id="12" name="Picture 11" descr="Screen Shot 2018-06-22 at 17.23.27.png"/>
          <p:cNvPicPr>
            <a:picLocks noChangeAspect="1"/>
          </p:cNvPicPr>
          <p:nvPr/>
        </p:nvPicPr>
        <p:blipFill>
          <a:blip r:embed="rId3">
            <a:extLst>
              <a:ext uri="{BEBA8EAE-BF5A-486C-A8C5-ECC9F3942E4B}">
                <a14:imgProps xmlns:a14="http://schemas.microsoft.com/office/drawing/2010/main">
                  <a14:imgLayer r:embed="rId5">
                    <a14:imgEffect>
                      <a14:backgroundRemoval t="9804" b="89916" l="1445" r="89884">
                        <a14:foregroundMark x1="32370" y1="49580" x2="32370" y2="49580"/>
                        <a14:foregroundMark x1="64162" y1="20728" x2="64162" y2="20728"/>
                        <a14:foregroundMark x1="50000" y1="84874" x2="50000" y2="84874"/>
                      </a14:backgroundRemoval>
                    </a14:imgEffect>
                  </a14:imgLayer>
                </a14:imgProps>
              </a:ext>
              <a:ext uri="{28A0092B-C50C-407E-A947-70E740481C1C}">
                <a14:useLocalDpi xmlns:a14="http://schemas.microsoft.com/office/drawing/2010/main" val="0"/>
              </a:ext>
            </a:extLst>
          </a:blip>
          <a:stretch>
            <a:fillRect/>
          </a:stretch>
        </p:blipFill>
        <p:spPr>
          <a:xfrm>
            <a:off x="8288598" y="2973076"/>
            <a:ext cx="741601" cy="765178"/>
          </a:xfrm>
          <a:prstGeom prst="rect">
            <a:avLst/>
          </a:prstGeom>
        </p:spPr>
      </p:pic>
      <p:sp>
        <p:nvSpPr>
          <p:cNvPr id="13" name="TextBox 12"/>
          <p:cNvSpPr txBox="1"/>
          <p:nvPr/>
        </p:nvSpPr>
        <p:spPr>
          <a:xfrm>
            <a:off x="9030199" y="2665756"/>
            <a:ext cx="2293463" cy="972574"/>
          </a:xfrm>
          <a:prstGeom prst="rect">
            <a:avLst/>
          </a:prstGeom>
          <a:noFill/>
        </p:spPr>
        <p:txBody>
          <a:bodyPr wrap="square" rtlCol="0">
            <a:spAutoFit/>
          </a:bodyPr>
          <a:lstStyle/>
          <a:p>
            <a:pPr>
              <a:lnSpc>
                <a:spcPct val="120000"/>
              </a:lnSpc>
            </a:pPr>
            <a:r>
              <a:rPr lang="en-GB" sz="1200" dirty="0">
                <a:solidFill>
                  <a:schemeClr val="tx1">
                    <a:lumMod val="65000"/>
                    <a:lumOff val="35000"/>
                  </a:schemeClr>
                </a:solidFill>
                <a:latin typeface="Calibri "/>
                <a:cs typeface="Helvetica Neue Light"/>
              </a:rPr>
              <a:t>Buying a sugary drink and having what I want (but also paying more tax and facing long term health consequences)</a:t>
            </a:r>
          </a:p>
        </p:txBody>
      </p:sp>
      <p:sp>
        <p:nvSpPr>
          <p:cNvPr id="14" name="TextBox 13"/>
          <p:cNvSpPr txBox="1"/>
          <p:nvPr/>
        </p:nvSpPr>
        <p:spPr>
          <a:xfrm>
            <a:off x="6229375" y="3355734"/>
            <a:ext cx="2336133" cy="750975"/>
          </a:xfrm>
          <a:prstGeom prst="rect">
            <a:avLst/>
          </a:prstGeom>
          <a:noFill/>
        </p:spPr>
        <p:txBody>
          <a:bodyPr wrap="square" rtlCol="0">
            <a:spAutoFit/>
          </a:bodyPr>
          <a:lstStyle/>
          <a:p>
            <a:pPr>
              <a:lnSpc>
                <a:spcPct val="120000"/>
              </a:lnSpc>
            </a:pPr>
            <a:r>
              <a:rPr lang="en-GB" sz="1200" dirty="0">
                <a:solidFill>
                  <a:schemeClr val="tx1">
                    <a:lumMod val="65000"/>
                    <a:lumOff val="35000"/>
                  </a:schemeClr>
                </a:solidFill>
                <a:latin typeface="Calibri "/>
                <a:cs typeface="Helvetica Neue Light"/>
              </a:rPr>
              <a:t>Not buying sugary drinks </a:t>
            </a:r>
          </a:p>
          <a:p>
            <a:pPr>
              <a:lnSpc>
                <a:spcPct val="120000"/>
              </a:lnSpc>
            </a:pPr>
            <a:r>
              <a:rPr lang="en-GB" sz="1200" dirty="0">
                <a:solidFill>
                  <a:schemeClr val="tx1">
                    <a:lumMod val="65000"/>
                    <a:lumOff val="35000"/>
                  </a:schemeClr>
                </a:solidFill>
                <a:latin typeface="Calibri "/>
                <a:cs typeface="Helvetica Neue Light"/>
              </a:rPr>
              <a:t>means I avoid tax / health risks BUT I don’t get what I want</a:t>
            </a:r>
          </a:p>
        </p:txBody>
      </p:sp>
      <p:sp>
        <p:nvSpPr>
          <p:cNvPr id="6" name="TextBox 5"/>
          <p:cNvSpPr txBox="1"/>
          <p:nvPr/>
        </p:nvSpPr>
        <p:spPr>
          <a:xfrm>
            <a:off x="879427" y="2602129"/>
            <a:ext cx="2083840" cy="307777"/>
          </a:xfrm>
          <a:prstGeom prst="rect">
            <a:avLst/>
          </a:prstGeom>
          <a:noFill/>
        </p:spPr>
        <p:txBody>
          <a:bodyPr wrap="none" rtlCol="0">
            <a:spAutoFit/>
          </a:bodyPr>
          <a:lstStyle/>
          <a:p>
            <a:r>
              <a:rPr lang="en-GB" sz="1400" dirty="0">
                <a:solidFill>
                  <a:schemeClr val="tx1">
                    <a:lumMod val="65000"/>
                    <a:lumOff val="35000"/>
                  </a:schemeClr>
                </a:solidFill>
                <a:latin typeface="Calibri "/>
                <a:cs typeface="Helvetica Neue Light"/>
              </a:rPr>
              <a:t>For example: drink driving</a:t>
            </a:r>
          </a:p>
        </p:txBody>
      </p:sp>
      <p:sp>
        <p:nvSpPr>
          <p:cNvPr id="15" name="TextBox 14"/>
          <p:cNvSpPr txBox="1"/>
          <p:nvPr/>
        </p:nvSpPr>
        <p:spPr>
          <a:xfrm>
            <a:off x="6229376" y="2562675"/>
            <a:ext cx="2240165" cy="307777"/>
          </a:xfrm>
          <a:prstGeom prst="rect">
            <a:avLst/>
          </a:prstGeom>
          <a:noFill/>
        </p:spPr>
        <p:txBody>
          <a:bodyPr wrap="none" rtlCol="0">
            <a:spAutoFit/>
          </a:bodyPr>
          <a:lstStyle/>
          <a:p>
            <a:r>
              <a:rPr lang="en-GB" sz="1400" dirty="0">
                <a:solidFill>
                  <a:schemeClr val="tx1">
                    <a:lumMod val="65000"/>
                    <a:lumOff val="35000"/>
                  </a:schemeClr>
                </a:solidFill>
                <a:latin typeface="Calibri "/>
                <a:cs typeface="Helvetica Neue Light"/>
              </a:rPr>
              <a:t>For example: sugar drink tax</a:t>
            </a:r>
          </a:p>
        </p:txBody>
      </p:sp>
      <p:sp>
        <p:nvSpPr>
          <p:cNvPr id="16" name="Rectangle 15"/>
          <p:cNvSpPr/>
          <p:nvPr/>
        </p:nvSpPr>
        <p:spPr>
          <a:xfrm>
            <a:off x="868337" y="2589349"/>
            <a:ext cx="5054477" cy="1645078"/>
          </a:xfrm>
          <a:prstGeom prst="rect">
            <a:avLst/>
          </a:prstGeom>
          <a:noFill/>
          <a:ln>
            <a:solidFill>
              <a:schemeClr val="bg1">
                <a:lumMod val="65000"/>
              </a:schemeClr>
            </a:solidFill>
            <a:prstDash val="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latin typeface="Calibri "/>
            </a:endParaRPr>
          </a:p>
        </p:txBody>
      </p:sp>
      <p:sp>
        <p:nvSpPr>
          <p:cNvPr id="17" name="Rectangle 16"/>
          <p:cNvSpPr/>
          <p:nvPr/>
        </p:nvSpPr>
        <p:spPr>
          <a:xfrm>
            <a:off x="6229376" y="2572782"/>
            <a:ext cx="5054477" cy="1645078"/>
          </a:xfrm>
          <a:prstGeom prst="rect">
            <a:avLst/>
          </a:prstGeom>
          <a:noFill/>
          <a:ln>
            <a:solidFill>
              <a:schemeClr val="bg1">
                <a:lumMod val="65000"/>
              </a:schemeClr>
            </a:solidFill>
            <a:prstDash val="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latin typeface="Calibri "/>
            </a:endParaRPr>
          </a:p>
        </p:txBody>
      </p:sp>
      <p:sp>
        <p:nvSpPr>
          <p:cNvPr id="18" name="Down Arrow 17"/>
          <p:cNvSpPr/>
          <p:nvPr/>
        </p:nvSpPr>
        <p:spPr>
          <a:xfrm>
            <a:off x="2613030" y="4234427"/>
            <a:ext cx="1282862" cy="320690"/>
          </a:xfrm>
          <a:prstGeom prst="downArrow">
            <a:avLst/>
          </a:prstGeom>
          <a:solidFill>
            <a:schemeClr val="bg1">
              <a:lumMod val="65000"/>
            </a:schemeClr>
          </a:solidFill>
          <a:ln>
            <a:solidFill>
              <a:srgbClr val="A6A6A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latin typeface="Calibri "/>
            </a:endParaRPr>
          </a:p>
        </p:txBody>
      </p:sp>
      <p:sp>
        <p:nvSpPr>
          <p:cNvPr id="19" name="TextBox 18"/>
          <p:cNvSpPr txBox="1"/>
          <p:nvPr/>
        </p:nvSpPr>
        <p:spPr>
          <a:xfrm>
            <a:off x="879427" y="4751679"/>
            <a:ext cx="5054477" cy="529376"/>
          </a:xfrm>
          <a:prstGeom prst="rect">
            <a:avLst/>
          </a:prstGeom>
          <a:noFill/>
        </p:spPr>
        <p:txBody>
          <a:bodyPr wrap="square" rtlCol="0">
            <a:spAutoFit/>
          </a:bodyPr>
          <a:lstStyle/>
          <a:p>
            <a:pPr>
              <a:lnSpc>
                <a:spcPct val="120000"/>
              </a:lnSpc>
            </a:pPr>
            <a:r>
              <a:rPr lang="en-GB" sz="1200" dirty="0">
                <a:solidFill>
                  <a:srgbClr val="595959"/>
                </a:solidFill>
                <a:latin typeface="Calibri "/>
                <a:cs typeface="Helvetica Neue Light"/>
              </a:rPr>
              <a:t>Most people would (now) weigh up the consequences of both sides of the equation and decide that drink driving is not worth it </a:t>
            </a:r>
          </a:p>
        </p:txBody>
      </p:sp>
      <p:sp>
        <p:nvSpPr>
          <p:cNvPr id="20" name="Down Arrow 19"/>
          <p:cNvSpPr/>
          <p:nvPr/>
        </p:nvSpPr>
        <p:spPr>
          <a:xfrm>
            <a:off x="8013878" y="4217860"/>
            <a:ext cx="1282862" cy="320690"/>
          </a:xfrm>
          <a:prstGeom prst="downArrow">
            <a:avLst/>
          </a:prstGeom>
          <a:solidFill>
            <a:schemeClr val="bg1">
              <a:lumMod val="65000"/>
            </a:schemeClr>
          </a:solidFill>
          <a:ln>
            <a:solidFill>
              <a:srgbClr val="A6A6A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latin typeface="Calibri "/>
            </a:endParaRPr>
          </a:p>
        </p:txBody>
      </p:sp>
      <p:sp>
        <p:nvSpPr>
          <p:cNvPr id="21" name="TextBox 20"/>
          <p:cNvSpPr txBox="1"/>
          <p:nvPr/>
        </p:nvSpPr>
        <p:spPr>
          <a:xfrm>
            <a:off x="6229376" y="4740420"/>
            <a:ext cx="5094286" cy="520784"/>
          </a:xfrm>
          <a:prstGeom prst="rect">
            <a:avLst/>
          </a:prstGeom>
          <a:noFill/>
        </p:spPr>
        <p:txBody>
          <a:bodyPr wrap="square" rtlCol="0">
            <a:spAutoFit/>
          </a:bodyPr>
          <a:lstStyle/>
          <a:p>
            <a:pPr>
              <a:lnSpc>
                <a:spcPct val="120000"/>
              </a:lnSpc>
            </a:pPr>
            <a:r>
              <a:rPr lang="en-GB" sz="1200" dirty="0">
                <a:solidFill>
                  <a:srgbClr val="595959"/>
                </a:solidFill>
                <a:latin typeface="Calibri "/>
                <a:cs typeface="Helvetica Neue Light"/>
              </a:rPr>
              <a:t>Many people would weigh up the consequences of both sides of the equation and decide to just buy the fizzy drink</a:t>
            </a:r>
          </a:p>
        </p:txBody>
      </p:sp>
    </p:spTree>
    <p:extLst>
      <p:ext uri="{BB962C8B-B14F-4D97-AF65-F5344CB8AC3E}">
        <p14:creationId xmlns:p14="http://schemas.microsoft.com/office/powerpoint/2010/main" val="31521677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114074" y="2891719"/>
            <a:ext cx="184666" cy="369332"/>
          </a:xfrm>
          <a:prstGeom prst="rect">
            <a:avLst/>
          </a:prstGeom>
          <a:noFill/>
        </p:spPr>
        <p:txBody>
          <a:bodyPr wrap="none" rtlCol="0">
            <a:spAutoFit/>
          </a:bodyPr>
          <a:lstStyle/>
          <a:p>
            <a:endParaRPr lang="en-GB" dirty="0">
              <a:latin typeface="Calibri "/>
            </a:endParaRPr>
          </a:p>
        </p:txBody>
      </p:sp>
      <p:sp>
        <p:nvSpPr>
          <p:cNvPr id="2" name="TextBox 1"/>
          <p:cNvSpPr txBox="1"/>
          <p:nvPr/>
        </p:nvSpPr>
        <p:spPr>
          <a:xfrm>
            <a:off x="2186431" y="1039359"/>
            <a:ext cx="184666" cy="369332"/>
          </a:xfrm>
          <a:prstGeom prst="rect">
            <a:avLst/>
          </a:prstGeom>
          <a:noFill/>
        </p:spPr>
        <p:txBody>
          <a:bodyPr wrap="none" rtlCol="0">
            <a:spAutoFit/>
          </a:bodyPr>
          <a:lstStyle/>
          <a:p>
            <a:endParaRPr lang="en-GB" dirty="0">
              <a:latin typeface="Calibri "/>
            </a:endParaRPr>
          </a:p>
        </p:txBody>
      </p:sp>
      <p:sp>
        <p:nvSpPr>
          <p:cNvPr id="14" name="Rectangle 13"/>
          <p:cNvSpPr/>
          <p:nvPr/>
        </p:nvSpPr>
        <p:spPr>
          <a:xfrm>
            <a:off x="636331" y="1408691"/>
            <a:ext cx="10845580" cy="258506"/>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latin typeface="Calibri "/>
            </a:endParaRPr>
          </a:p>
        </p:txBody>
      </p:sp>
      <p:sp>
        <p:nvSpPr>
          <p:cNvPr id="16" name="Rectangle 15"/>
          <p:cNvSpPr/>
          <p:nvPr/>
        </p:nvSpPr>
        <p:spPr>
          <a:xfrm>
            <a:off x="766395" y="2943822"/>
            <a:ext cx="10585451" cy="343684"/>
          </a:xfrm>
          <a:prstGeom prst="rect">
            <a:avLst/>
          </a:prstGeom>
        </p:spPr>
        <p:txBody>
          <a:bodyPr wrap="square">
            <a:spAutoFit/>
          </a:bodyPr>
          <a:lstStyle/>
          <a:p>
            <a:pPr>
              <a:lnSpc>
                <a:spcPct val="120000"/>
              </a:lnSpc>
            </a:pPr>
            <a:r>
              <a:rPr lang="en-GB" sz="1400" dirty="0">
                <a:solidFill>
                  <a:srgbClr val="E2383F"/>
                </a:solidFill>
                <a:latin typeface="Calibri "/>
                <a:cs typeface="Helvetica Neue Light"/>
              </a:rPr>
              <a:t>What are the potential implications of this for making the case for regulation?</a:t>
            </a:r>
          </a:p>
        </p:txBody>
      </p:sp>
      <p:sp>
        <p:nvSpPr>
          <p:cNvPr id="17" name="Rectangle 16"/>
          <p:cNvSpPr/>
          <p:nvPr/>
        </p:nvSpPr>
        <p:spPr>
          <a:xfrm>
            <a:off x="824389" y="1664052"/>
            <a:ext cx="10778798" cy="333617"/>
          </a:xfrm>
          <a:prstGeom prst="rect">
            <a:avLst/>
          </a:prstGeom>
        </p:spPr>
        <p:txBody>
          <a:bodyPr wrap="square">
            <a:spAutoFit/>
          </a:bodyPr>
          <a:lstStyle/>
          <a:p>
            <a:pPr>
              <a:lnSpc>
                <a:spcPct val="120000"/>
              </a:lnSpc>
            </a:pPr>
            <a:r>
              <a:rPr lang="en-GB" sz="1400" dirty="0">
                <a:solidFill>
                  <a:srgbClr val="E2383F"/>
                </a:solidFill>
                <a:latin typeface="Calibri "/>
                <a:cs typeface="Helvetica Neue Light"/>
              </a:rPr>
              <a:t>How compelling is this ‘Upshot’ when making the case for regulation? </a:t>
            </a:r>
            <a:endParaRPr lang="en-GB" sz="1600" dirty="0">
              <a:solidFill>
                <a:srgbClr val="E2383F"/>
              </a:solidFill>
              <a:latin typeface="Calibri "/>
              <a:cs typeface="Helvetica Neue Light"/>
            </a:endParaRPr>
          </a:p>
        </p:txBody>
      </p:sp>
      <p:grpSp>
        <p:nvGrpSpPr>
          <p:cNvPr id="18" name="Group 17"/>
          <p:cNvGrpSpPr/>
          <p:nvPr/>
        </p:nvGrpSpPr>
        <p:grpSpPr>
          <a:xfrm>
            <a:off x="945464" y="2138268"/>
            <a:ext cx="1425633" cy="326368"/>
            <a:chOff x="831870" y="5319888"/>
            <a:chExt cx="1425633" cy="326368"/>
          </a:xfrm>
        </p:grpSpPr>
        <p:sp>
          <p:nvSpPr>
            <p:cNvPr id="19" name="5-Point Star 18"/>
            <p:cNvSpPr/>
            <p:nvPr/>
          </p:nvSpPr>
          <p:spPr>
            <a:xfrm>
              <a:off x="834647" y="5319888"/>
              <a:ext cx="281002" cy="255814"/>
            </a:xfrm>
            <a:prstGeom prst="star5">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latin typeface="Calibri "/>
              </a:endParaRPr>
            </a:p>
          </p:txBody>
        </p:sp>
        <p:sp>
          <p:nvSpPr>
            <p:cNvPr id="20" name="5-Point Star 19"/>
            <p:cNvSpPr/>
            <p:nvPr/>
          </p:nvSpPr>
          <p:spPr>
            <a:xfrm>
              <a:off x="1115649" y="5319888"/>
              <a:ext cx="281002" cy="255814"/>
            </a:xfrm>
            <a:prstGeom prst="star5">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latin typeface="Calibri "/>
              </a:endParaRPr>
            </a:p>
          </p:txBody>
        </p:sp>
        <p:sp>
          <p:nvSpPr>
            <p:cNvPr id="22" name="5-Point Star 21"/>
            <p:cNvSpPr/>
            <p:nvPr/>
          </p:nvSpPr>
          <p:spPr>
            <a:xfrm>
              <a:off x="1677653" y="5319888"/>
              <a:ext cx="281002" cy="255814"/>
            </a:xfrm>
            <a:prstGeom prst="star5">
              <a:avLst/>
            </a:prstGeom>
            <a:solidFill>
              <a:schemeClr val="tx1">
                <a:lumMod val="65000"/>
                <a:lumOff val="3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latin typeface="Calibri "/>
              </a:endParaRPr>
            </a:p>
          </p:txBody>
        </p:sp>
        <p:sp>
          <p:nvSpPr>
            <p:cNvPr id="23" name="5-Point Star 22"/>
            <p:cNvSpPr/>
            <p:nvPr/>
          </p:nvSpPr>
          <p:spPr>
            <a:xfrm>
              <a:off x="1963989" y="5319888"/>
              <a:ext cx="281002" cy="255814"/>
            </a:xfrm>
            <a:prstGeom prst="star5">
              <a:avLst/>
            </a:prstGeom>
            <a:solidFill>
              <a:schemeClr val="tx1">
                <a:lumMod val="65000"/>
                <a:lumOff val="35000"/>
                <a:alpha val="68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latin typeface="Calibri "/>
              </a:endParaRPr>
            </a:p>
          </p:txBody>
        </p:sp>
        <p:cxnSp>
          <p:nvCxnSpPr>
            <p:cNvPr id="24" name="Straight Connector 23"/>
            <p:cNvCxnSpPr/>
            <p:nvPr/>
          </p:nvCxnSpPr>
          <p:spPr>
            <a:xfrm>
              <a:off x="831870" y="5646256"/>
              <a:ext cx="1425633" cy="0"/>
            </a:xfrm>
            <a:prstGeom prst="line">
              <a:avLst/>
            </a:prstGeom>
            <a:ln w="3175" cmpd="sng">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grpSp>
      <p:sp>
        <p:nvSpPr>
          <p:cNvPr id="3" name="Rectangle 2"/>
          <p:cNvSpPr/>
          <p:nvPr/>
        </p:nvSpPr>
        <p:spPr>
          <a:xfrm>
            <a:off x="2952224" y="1987129"/>
            <a:ext cx="8141521" cy="750975"/>
          </a:xfrm>
          <a:prstGeom prst="rect">
            <a:avLst/>
          </a:prstGeom>
        </p:spPr>
        <p:txBody>
          <a:bodyPr wrap="square">
            <a:spAutoFit/>
          </a:bodyPr>
          <a:lstStyle/>
          <a:p>
            <a:pPr marL="342900" indent="-342900">
              <a:lnSpc>
                <a:spcPct val="120000"/>
              </a:lnSpc>
              <a:buFontTx/>
              <a:buChar char="-"/>
            </a:pPr>
            <a:r>
              <a:rPr lang="en-GB" sz="1200" dirty="0">
                <a:solidFill>
                  <a:schemeClr val="tx1">
                    <a:lumMod val="65000"/>
                    <a:lumOff val="35000"/>
                  </a:schemeClr>
                </a:solidFill>
                <a:latin typeface="Calibri "/>
                <a:cs typeface="Helvetica Neue Light"/>
              </a:rPr>
              <a:t>This isn’t a universally accepted argument: it’s a fairly intellectual stance that requires people to be logical, practical, considered and admit they need help / restraining </a:t>
            </a:r>
          </a:p>
          <a:p>
            <a:pPr marL="342900" indent="-342900">
              <a:lnSpc>
                <a:spcPct val="120000"/>
              </a:lnSpc>
              <a:buFontTx/>
              <a:buChar char="-"/>
            </a:pPr>
            <a:r>
              <a:rPr lang="en-GB" sz="1200" dirty="0">
                <a:solidFill>
                  <a:schemeClr val="tx1">
                    <a:lumMod val="65000"/>
                    <a:lumOff val="35000"/>
                  </a:schemeClr>
                </a:solidFill>
                <a:latin typeface="Calibri "/>
                <a:cs typeface="Helvetica Neue Light"/>
              </a:rPr>
              <a:t>It’s arguably more of a job for government than civil society organisations or campaigns</a:t>
            </a:r>
          </a:p>
        </p:txBody>
      </p:sp>
      <p:sp>
        <p:nvSpPr>
          <p:cNvPr id="4" name="Rectangle 3"/>
          <p:cNvSpPr/>
          <p:nvPr/>
        </p:nvSpPr>
        <p:spPr>
          <a:xfrm>
            <a:off x="811863" y="3349570"/>
            <a:ext cx="5175560" cy="2025170"/>
          </a:xfrm>
          <a:prstGeom prst="rect">
            <a:avLst/>
          </a:prstGeom>
        </p:spPr>
        <p:txBody>
          <a:bodyPr wrap="square">
            <a:spAutoFit/>
          </a:bodyPr>
          <a:lstStyle/>
          <a:p>
            <a:pPr marL="342900" indent="-342900">
              <a:lnSpc>
                <a:spcPct val="120000"/>
              </a:lnSpc>
              <a:buAutoNum type="arabicPeriod"/>
            </a:pPr>
            <a:r>
              <a:rPr lang="en-GB" sz="1400" dirty="0">
                <a:solidFill>
                  <a:srgbClr val="E2383F"/>
                </a:solidFill>
                <a:latin typeface="Calibri "/>
                <a:cs typeface="Helvetica Neue Light"/>
              </a:rPr>
              <a:t>Explain the reason for specific regulations </a:t>
            </a:r>
            <a:r>
              <a:rPr lang="mr-IN" sz="1400" dirty="0">
                <a:solidFill>
                  <a:srgbClr val="E2383F"/>
                </a:solidFill>
                <a:latin typeface="Calibri "/>
                <a:cs typeface="Helvetica Neue Light"/>
              </a:rPr>
              <a:t>–</a:t>
            </a:r>
            <a:r>
              <a:rPr lang="en-GB" sz="1400" dirty="0">
                <a:solidFill>
                  <a:srgbClr val="E2383F"/>
                </a:solidFill>
                <a:latin typeface="Calibri "/>
                <a:cs typeface="Helvetica Neue Light"/>
              </a:rPr>
              <a:t> and that they exist to enable you to access your ‘best life’ </a:t>
            </a:r>
          </a:p>
          <a:p>
            <a:pPr marL="228600" indent="-228600">
              <a:lnSpc>
                <a:spcPct val="120000"/>
              </a:lnSpc>
              <a:buAutoNum type="arabicPeriod"/>
            </a:pPr>
            <a:endParaRPr lang="en-GB" sz="500" dirty="0">
              <a:solidFill>
                <a:srgbClr val="595959"/>
              </a:solidFill>
              <a:latin typeface="Calibri "/>
              <a:cs typeface="Helvetica Neue Light"/>
            </a:endParaRPr>
          </a:p>
          <a:p>
            <a:pPr>
              <a:lnSpc>
                <a:spcPct val="120000"/>
              </a:lnSpc>
            </a:pPr>
            <a:r>
              <a:rPr lang="en-GB" sz="1200" dirty="0">
                <a:solidFill>
                  <a:srgbClr val="595959"/>
                </a:solidFill>
                <a:latin typeface="Calibri "/>
                <a:cs typeface="Helvetica Neue Light"/>
              </a:rPr>
              <a:t>Restrictions become more palatable as soon as people realise why they exist (e.g. the reason there is a speed camera there is not to make money for the council, it’s because four people died at that corner last year). There is potentially an opportunity to explain that experts have put a lot of thought into regulations that are designed to make you healthier / wealthier / safer and via these regulations you can access a better version of your life. </a:t>
            </a:r>
          </a:p>
        </p:txBody>
      </p:sp>
      <p:sp>
        <p:nvSpPr>
          <p:cNvPr id="27" name="Title Placeholder 1"/>
          <p:cNvSpPr txBox="1">
            <a:spLocks/>
          </p:cNvSpPr>
          <p:nvPr/>
        </p:nvSpPr>
        <p:spPr>
          <a:xfrm>
            <a:off x="764091" y="538127"/>
            <a:ext cx="7529840" cy="281590"/>
          </a:xfrm>
          <a:prstGeom prst="rect">
            <a:avLst/>
          </a:prstGeom>
        </p:spPr>
        <p:txBody>
          <a:bodyPr vert="horz" lIns="91440" tIns="45720" rIns="91440" bIns="45720" rtlCol="0" anchor="ctr">
            <a:noAutofit/>
          </a:bodyPr>
          <a:lstStyle>
            <a:lvl1pPr algn="l" defTabSz="457200" rtl="0" eaLnBrk="1" latinLnBrk="0" hangingPunct="1">
              <a:spcBef>
                <a:spcPct val="0"/>
              </a:spcBef>
              <a:buNone/>
              <a:defRPr sz="1400" b="0" i="0" kern="1200" baseline="0">
                <a:solidFill>
                  <a:schemeClr val="tx1"/>
                </a:solidFill>
                <a:latin typeface="Helvetica Neue Light"/>
                <a:ea typeface="+mj-ea"/>
                <a:cs typeface="Helvetica Neue Light"/>
              </a:defRPr>
            </a:lvl1pPr>
          </a:lstStyle>
          <a:p>
            <a:pPr>
              <a:lnSpc>
                <a:spcPct val="120000"/>
              </a:lnSpc>
            </a:pPr>
            <a:r>
              <a:rPr lang="en-GB" sz="1800" b="1" dirty="0">
                <a:solidFill>
                  <a:schemeClr val="bg1"/>
                </a:solidFill>
                <a:latin typeface="Calibri "/>
              </a:rPr>
              <a:t>c. Stop me doing / make me do something (for my own good)</a:t>
            </a:r>
          </a:p>
        </p:txBody>
      </p:sp>
      <p:sp>
        <p:nvSpPr>
          <p:cNvPr id="28" name="5-Point Star 27"/>
          <p:cNvSpPr/>
          <p:nvPr/>
        </p:nvSpPr>
        <p:spPr>
          <a:xfrm>
            <a:off x="1511251" y="2138268"/>
            <a:ext cx="281002" cy="255814"/>
          </a:xfrm>
          <a:prstGeom prst="star5">
            <a:avLst/>
          </a:prstGeom>
          <a:solidFill>
            <a:schemeClr val="tx1">
              <a:lumMod val="65000"/>
              <a:lumOff val="3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latin typeface="Calibri "/>
            </a:endParaRPr>
          </a:p>
        </p:txBody>
      </p:sp>
      <p:sp>
        <p:nvSpPr>
          <p:cNvPr id="29" name="Rectangle 28"/>
          <p:cNvSpPr/>
          <p:nvPr/>
        </p:nvSpPr>
        <p:spPr>
          <a:xfrm>
            <a:off x="6330345" y="3349570"/>
            <a:ext cx="5079495" cy="1093248"/>
          </a:xfrm>
          <a:prstGeom prst="rect">
            <a:avLst/>
          </a:prstGeom>
        </p:spPr>
        <p:txBody>
          <a:bodyPr wrap="square">
            <a:spAutoFit/>
          </a:bodyPr>
          <a:lstStyle/>
          <a:p>
            <a:pPr>
              <a:lnSpc>
                <a:spcPct val="120000"/>
              </a:lnSpc>
            </a:pPr>
            <a:r>
              <a:rPr lang="en-GB" sz="1400" dirty="0">
                <a:solidFill>
                  <a:srgbClr val="E2383F"/>
                </a:solidFill>
                <a:latin typeface="Calibri "/>
                <a:cs typeface="Helvetica Neue Light"/>
              </a:rPr>
              <a:t>2. Utilise the false economy frame</a:t>
            </a:r>
          </a:p>
          <a:p>
            <a:pPr>
              <a:lnSpc>
                <a:spcPct val="120000"/>
              </a:lnSpc>
            </a:pPr>
            <a:endParaRPr lang="en-GB" sz="500" dirty="0">
              <a:solidFill>
                <a:srgbClr val="595959"/>
              </a:solidFill>
              <a:latin typeface="Calibri "/>
              <a:cs typeface="Helvetica Neue Light"/>
            </a:endParaRPr>
          </a:p>
          <a:p>
            <a:pPr>
              <a:lnSpc>
                <a:spcPct val="120000"/>
              </a:lnSpc>
            </a:pPr>
            <a:r>
              <a:rPr lang="en-GB" sz="1200" dirty="0">
                <a:solidFill>
                  <a:srgbClr val="595959"/>
                </a:solidFill>
                <a:latin typeface="Calibri "/>
                <a:cs typeface="Helvetica Neue Light"/>
              </a:rPr>
              <a:t>i.e. that it’s the state that picks up the bill when, for example, people drink sugary drinks. Ordinary people therefore ultimately end up paying in taxes for people to eat too much sugar.</a:t>
            </a:r>
          </a:p>
        </p:txBody>
      </p:sp>
      <p:cxnSp>
        <p:nvCxnSpPr>
          <p:cNvPr id="26" name="Straight Connector 25">
            <a:extLst>
              <a:ext uri="{FF2B5EF4-FFF2-40B4-BE49-F238E27FC236}">
                <a16:creationId xmlns:a16="http://schemas.microsoft.com/office/drawing/2014/main" id="{9976B5C0-1159-460B-9A6E-558503C1B419}"/>
              </a:ext>
            </a:extLst>
          </p:cNvPr>
          <p:cNvCxnSpPr/>
          <p:nvPr/>
        </p:nvCxnSpPr>
        <p:spPr>
          <a:xfrm>
            <a:off x="766394" y="6051141"/>
            <a:ext cx="10260000" cy="0"/>
          </a:xfrm>
          <a:prstGeom prst="line">
            <a:avLst/>
          </a:prstGeom>
          <a:ln w="15875">
            <a:solidFill>
              <a:srgbClr val="E2383F"/>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5AA3D64C-D9EA-42E3-8299-4C1C41D6FBEE}"/>
              </a:ext>
            </a:extLst>
          </p:cNvPr>
          <p:cNvCxnSpPr/>
          <p:nvPr/>
        </p:nvCxnSpPr>
        <p:spPr>
          <a:xfrm>
            <a:off x="836005" y="1317216"/>
            <a:ext cx="10260000" cy="0"/>
          </a:xfrm>
          <a:prstGeom prst="line">
            <a:avLst/>
          </a:prstGeom>
          <a:ln w="15875">
            <a:solidFill>
              <a:srgbClr val="E2383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6505929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171224" y="2356556"/>
            <a:ext cx="184666" cy="369332"/>
          </a:xfrm>
          <a:prstGeom prst="rect">
            <a:avLst/>
          </a:prstGeom>
          <a:noFill/>
        </p:spPr>
        <p:txBody>
          <a:bodyPr wrap="none" rtlCol="0">
            <a:spAutoFit/>
          </a:bodyPr>
          <a:lstStyle/>
          <a:p>
            <a:endParaRPr lang="en-GB" dirty="0"/>
          </a:p>
        </p:txBody>
      </p:sp>
      <p:sp>
        <p:nvSpPr>
          <p:cNvPr id="3" name="TextBox 2">
            <a:extLst>
              <a:ext uri="{FF2B5EF4-FFF2-40B4-BE49-F238E27FC236}">
                <a16:creationId xmlns:a16="http://schemas.microsoft.com/office/drawing/2014/main" id="{3F0B99B4-7450-434C-AD24-D3B0CAF0264D}"/>
              </a:ext>
            </a:extLst>
          </p:cNvPr>
          <p:cNvSpPr txBox="1"/>
          <p:nvPr/>
        </p:nvSpPr>
        <p:spPr>
          <a:xfrm>
            <a:off x="2542032" y="2876550"/>
            <a:ext cx="6707124" cy="646331"/>
          </a:xfrm>
          <a:prstGeom prst="rect">
            <a:avLst/>
          </a:prstGeom>
          <a:noFill/>
        </p:spPr>
        <p:txBody>
          <a:bodyPr wrap="square" rtlCol="0">
            <a:spAutoFit/>
          </a:bodyPr>
          <a:lstStyle/>
          <a:p>
            <a:pPr algn="ctr"/>
            <a:r>
              <a:rPr lang="en-GB" dirty="0"/>
              <a:t>Find out more about our work: </a:t>
            </a:r>
            <a:r>
              <a:rPr lang="en-GB" dirty="0">
                <a:hlinkClick r:id="rId3"/>
              </a:rPr>
              <a:t>www.unchecked.uk</a:t>
            </a:r>
            <a:endParaRPr lang="en-GB" dirty="0"/>
          </a:p>
          <a:p>
            <a:pPr algn="ctr"/>
            <a:r>
              <a:rPr lang="en-GB" dirty="0"/>
              <a:t>Contact us: </a:t>
            </a:r>
            <a:r>
              <a:rPr lang="en-GB" dirty="0">
                <a:hlinkClick r:id="rId4"/>
              </a:rPr>
              <a:t>emma@unchecked.uk</a:t>
            </a:r>
            <a:r>
              <a:rPr lang="en-GB" dirty="0"/>
              <a:t> </a:t>
            </a:r>
          </a:p>
        </p:txBody>
      </p:sp>
    </p:spTree>
    <p:extLst>
      <p:ext uri="{BB962C8B-B14F-4D97-AF65-F5344CB8AC3E}">
        <p14:creationId xmlns:p14="http://schemas.microsoft.com/office/powerpoint/2010/main" val="3673461988"/>
      </p:ext>
    </p:extLst>
  </p:cSld>
  <p:clrMapOvr>
    <a:masterClrMapping/>
  </p:clrMapOvr>
</p:sld>
</file>

<file path=ppt/theme/theme1.xml><?xml version="1.0" encoding="utf-8"?>
<a:theme xmlns:a="http://schemas.openxmlformats.org/drawingml/2006/main" name="Office Theme">
  <a:themeElements>
    <a:clrScheme name="Marquee">
      <a:dk1>
        <a:srgbClr val="000000"/>
      </a:dk1>
      <a:lt1>
        <a:sysClr val="window" lastClr="FFFFFF"/>
      </a:lt1>
      <a:dk2>
        <a:srgbClr val="5E5E5E"/>
      </a:dk2>
      <a:lt2>
        <a:srgbClr val="DDDDDD"/>
      </a:lt2>
      <a:accent1>
        <a:srgbClr val="418AB3"/>
      </a:accent1>
      <a:accent2>
        <a:srgbClr val="A6B727"/>
      </a:accent2>
      <a:accent3>
        <a:srgbClr val="F69200"/>
      </a:accent3>
      <a:accent4>
        <a:srgbClr val="838383"/>
      </a:accent4>
      <a:accent5>
        <a:srgbClr val="FEC306"/>
      </a:accent5>
      <a:accent6>
        <a:srgbClr val="DF5327"/>
      </a:accent6>
      <a:hlink>
        <a:srgbClr val="F59E00"/>
      </a:hlink>
      <a:folHlink>
        <a:srgbClr val="B2B2B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4499</Words>
  <Application>Microsoft Office PowerPoint</Application>
  <PresentationFormat>Widescreen</PresentationFormat>
  <Paragraphs>305</Paragraphs>
  <Slides>26</Slides>
  <Notes>26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26</vt:i4>
      </vt:variant>
    </vt:vector>
  </HeadingPairs>
  <TitlesOfParts>
    <vt:vector size="32" baseType="lpstr">
      <vt:lpstr>Arial</vt:lpstr>
      <vt:lpstr>Calibri</vt:lpstr>
      <vt:lpstr>Calibri </vt:lpstr>
      <vt:lpstr>Calibri Light</vt:lpstr>
      <vt:lpstr>Helvetica Neue Light</vt:lpstr>
      <vt:lpstr>Office Theme</vt:lpstr>
      <vt:lpstr>Strong rules help us thrive - creating a new narrative around regulation and enforcement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Attitudes to regulation</dc:title>
  <dc:creator>Emma Rose</dc:creator>
  <cp:lastModifiedBy>Emma Rose</cp:lastModifiedBy>
  <cp:revision>29</cp:revision>
  <dcterms:created xsi:type="dcterms:W3CDTF">2020-04-22T13:03:27Z</dcterms:created>
  <dcterms:modified xsi:type="dcterms:W3CDTF">2020-05-15T06:37:37Z</dcterms:modified>
</cp:coreProperties>
</file>